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1" r:id="rId2"/>
    <p:sldMasterId id="2147483653" r:id="rId3"/>
    <p:sldMasterId id="2147483655" r:id="rId4"/>
    <p:sldMasterId id="2147483657" r:id="rId5"/>
    <p:sldMasterId id="2147483659" r:id="rId6"/>
    <p:sldMasterId id="2147483661" r:id="rId7"/>
    <p:sldMasterId id="2147483663" r:id="rId8"/>
    <p:sldMasterId id="2147483665" r:id="rId9"/>
    <p:sldMasterId id="2147483667" r:id="rId10"/>
  </p:sldMasterIdLst>
  <p:sldIdLst>
    <p:sldId id="256" r:id="rId11"/>
    <p:sldId id="260" r:id="rId12"/>
    <p:sldId id="263" r:id="rId13"/>
    <p:sldId id="266" r:id="rId14"/>
    <p:sldId id="269" r:id="rId15"/>
    <p:sldId id="272" r:id="rId16"/>
    <p:sldId id="275" r:id="rId17"/>
    <p:sldId id="278" r:id="rId18"/>
    <p:sldId id="281" r:id="rId19"/>
    <p:sldId id="284" r:id="rId20"/>
  </p:sldIdLst>
  <p:sldSz cx="7556500" cy="10680700"/>
  <p:notesSz cx="7556500" cy="10680700"/>
  <p:custDataLst>
    <p:tags r:id="rId21"/>
  </p:custDataLst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Master" Target="slideMasters/slideMaster10.xml" /><Relationship Id="rId11" Type="http://schemas.openxmlformats.org/officeDocument/2006/relationships/slide" Target="slides/slide1.xml" /><Relationship Id="rId12" Type="http://schemas.openxmlformats.org/officeDocument/2006/relationships/slide" Target="slides/slide2.xml" /><Relationship Id="rId13" Type="http://schemas.openxmlformats.org/officeDocument/2006/relationships/slide" Target="slides/slide3.xml" /><Relationship Id="rId14" Type="http://schemas.openxmlformats.org/officeDocument/2006/relationships/slide" Target="slides/slide4.xml" /><Relationship Id="rId15" Type="http://schemas.openxmlformats.org/officeDocument/2006/relationships/slide" Target="slides/slide5.xml" /><Relationship Id="rId16" Type="http://schemas.openxmlformats.org/officeDocument/2006/relationships/slide" Target="slides/slide6.xml" /><Relationship Id="rId17" Type="http://schemas.openxmlformats.org/officeDocument/2006/relationships/slide" Target="slides/slide7.xml" /><Relationship Id="rId18" Type="http://schemas.openxmlformats.org/officeDocument/2006/relationships/slide" Target="slides/slide8.xml" /><Relationship Id="rId19" Type="http://schemas.openxmlformats.org/officeDocument/2006/relationships/slide" Target="slides/slide9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0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Master" Target="slideMasters/slideMaster3.xml" /><Relationship Id="rId4" Type="http://schemas.openxmlformats.org/officeDocument/2006/relationships/slideMaster" Target="slideMasters/slideMaster4.xml" /><Relationship Id="rId5" Type="http://schemas.openxmlformats.org/officeDocument/2006/relationships/slideMaster" Target="slideMasters/slideMaster5.xml" /><Relationship Id="rId6" Type="http://schemas.openxmlformats.org/officeDocument/2006/relationships/slideMaster" Target="slideMasters/slideMaster6.xml" /><Relationship Id="rId7" Type="http://schemas.openxmlformats.org/officeDocument/2006/relationships/slideMaster" Target="slideMasters/slideMaster7.xml" /><Relationship Id="rId8" Type="http://schemas.openxmlformats.org/officeDocument/2006/relationships/slideMaster" Target="slideMasters/slideMaster8.xml" /><Relationship Id="rId9" Type="http://schemas.openxmlformats.org/officeDocument/2006/relationships/slideMaster" Target="slideMasters/slideMaster9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0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4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5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6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7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8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9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_rels/slideMaster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theme" Target="../theme/theme10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" Target="../theme/theme2.xml" /></Relationships>
</file>

<file path=ppt/slideMasters/_rels/slideMaster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theme" Target="../theme/theme3.xml" /></Relationships>
</file>

<file path=ppt/slideMasters/_rels/slideMaster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4.xml" /></Relationships>
</file>

<file path=ppt/slideMasters/_rels/slideMaster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" Target="../theme/theme5.xml" /></Relationships>
</file>

<file path=ppt/slideMasters/_rels/slideMaster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theme" Target="../theme/theme6.xml" /></Relationships>
</file>

<file path=ppt/slideMasters/_rels/slideMaster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heme" Target="../theme/theme7.xml" /></Relationships>
</file>

<file path=ppt/slideMasters/_rels/slideMaster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theme" Target="../theme/theme8.xml" /></Relationships>
</file>

<file path=ppt/slideMasters/_rels/slideMaster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theme" Target="../theme/theme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/>
  <p:timing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Relationship Id="rId4" Type="http://schemas.openxmlformats.org/officeDocument/2006/relationships/image" Target="../media/image3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Relationship Id="rId4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1.jpeg" /><Relationship Id="rId3" Type="http://schemas.openxmlformats.org/officeDocument/2006/relationships/image" Target="../media/image7.jpeg" /><Relationship Id="rId4" Type="http://schemas.openxmlformats.org/officeDocument/2006/relationships/image" Target="../media/image3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.jpeg" /><Relationship Id="rId3" Type="http://schemas.openxmlformats.org/officeDocument/2006/relationships/image" Target="../media/image8.jpeg" /><Relationship Id="rId4" Type="http://schemas.openxmlformats.org/officeDocument/2006/relationships/image" Target="../media/image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image" Target="../media/image9.jpeg" /><Relationship Id="rId4" Type="http://schemas.openxmlformats.org/officeDocument/2006/relationships/image" Target="../media/image3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jpeg" /><Relationship Id="rId3" Type="http://schemas.openxmlformats.org/officeDocument/2006/relationships/image" Target="../media/image10.jpeg" /><Relationship Id="rId4" Type="http://schemas.openxmlformats.org/officeDocument/2006/relationships/image" Target="../media/image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1.jpeg" /><Relationship Id="rId3" Type="http://schemas.openxmlformats.org/officeDocument/2006/relationships/image" Target="../media/image11.jpeg" /><Relationship Id="rId4" Type="http://schemas.openxmlformats.org/officeDocument/2006/relationships/image" Target="../media/image3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469425"/>
            <a:ext cx="1240045" cy="56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015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JWNQRS+Harlow Solid Italic,Italic"/>
                <a:cs typeface="JWNQRS+Harlow Solid Italic,Italic"/>
              </a:rPr>
              <a:t>Lecture (</a:t>
            </a:r>
            <a:r>
              <a:rPr sz="1600" i="1" spc="401">
                <a:solidFill>
                  <a:srgbClr val="FF0000"/>
                </a:solidFill>
                <a:latin typeface="JWNQRS+Harlow Solid Italic,Italic"/>
                <a:cs typeface="JWNQRS+Harlow Solid Italic,Italic"/>
              </a:rPr>
              <a:t> </a:t>
            </a:r>
            <a:r>
              <a:rPr sz="1600" i="1">
                <a:solidFill>
                  <a:srgbClr val="FF0000"/>
                </a:solidFill>
                <a:latin typeface="JWNQRS+Harlow Solid Italic,Italic"/>
                <a:cs typeface="JWNQRS+Harlow Solid Italic,Italic"/>
              </a:rPr>
              <a:t>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88970" y="1344213"/>
            <a:ext cx="2811372" cy="951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00"/>
              </a:lnSpc>
              <a:spcBef>
                <a:spcPct val="0"/>
              </a:spcBef>
              <a:spcAft>
                <a:spcPct val="0"/>
              </a:spcAft>
            </a:pPr>
            <a:r>
              <a:rPr sz="2800" strike="sngStrike">
                <a:solidFill>
                  <a:srgbClr val="FF0000"/>
                </a:solidFill>
                <a:latin typeface="Edwardian Script ITC"/>
                <a:cs typeface="Edwardian Script ITC"/>
              </a:rPr>
              <a:t>Three-Phase Circuits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063742"/>
            <a:ext cx="1389414" cy="5126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1)</a:t>
            </a:r>
            <a:r>
              <a:rPr sz="1100" b="1" spc="132">
                <a:solidFill>
                  <a:srgbClr val="EE1C24"/>
                </a:solidFill>
                <a:latin typeface="Arial"/>
                <a:cs typeface="Arial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Introduction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2290937"/>
            <a:ext cx="7456861" cy="18955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consists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generator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pair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wires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line)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Fig.1.1</a:t>
            </a:r>
            <a:r>
              <a:rPr sz="1400" spc="1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depicts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 twowire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system, where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 spc="-2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="1" i="1" baseline="-6857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b="1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ϕ</a:t>
            </a:r>
            <a:r>
              <a:rPr sz="1400" b="1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phase.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What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practice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threewire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system,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Fig.1.1</a:t>
            </a:r>
            <a:r>
              <a:rPr sz="1400" spc="6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(b).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contains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identical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(equal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phase)</a:t>
            </a:r>
            <a:r>
              <a:rPr sz="14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outer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wires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neutral.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example,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normal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household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three-wire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phase. Such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system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allows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connection of both 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120-V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240-V appliances.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5849858"/>
            <a:ext cx="560030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systems: (a) two-wire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type, (b) three-wire type.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6278356"/>
            <a:ext cx="7455795" cy="1111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Circuits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operate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1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different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phases are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 as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polyphase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44196" marR="0">
              <a:lnSpc>
                <a:spcPts val="1554"/>
              </a:lnSpc>
              <a:spcBef>
                <a:spcPts val="121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Fig.1.2</a:t>
            </a:r>
            <a:r>
              <a:rPr sz="1400" spc="15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two-phase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three-wire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system,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Fig.1.3</a:t>
            </a:r>
            <a:r>
              <a:rPr sz="1400" spc="15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1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fourwire</a:t>
            </a:r>
          </a:p>
          <a:p>
            <a:pPr marL="0" marR="0">
              <a:lnSpc>
                <a:spcPts val="1554"/>
              </a:lnSpc>
              <a:spcBef>
                <a:spcPts val="4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9402886"/>
            <a:ext cx="303344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Fig.1.2</a:t>
            </a:r>
            <a:r>
              <a:rPr sz="1400" spc="-12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Two-phase three-wire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4243704" y="9402886"/>
            <a:ext cx="306697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Fig.1.3</a:t>
            </a:r>
            <a:r>
              <a:rPr sz="1400" spc="-1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 four-wire system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7455952" cy="8725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="1" baseline="-6857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350" b="1" spc="760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</a:t>
            </a:r>
            <a:r>
              <a:rPr sz="14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2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currents.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2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balanced,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</a:t>
            </a:r>
            <a:r>
              <a:rPr sz="1400" spc="1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only</a:t>
            </a:r>
            <a:r>
              <a:rPr sz="1400" spc="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analyze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phase.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even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is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absent, as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three-wire system.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460101"/>
            <a:ext cx="6272701" cy="6897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2:</a:t>
            </a:r>
            <a:r>
              <a:rPr sz="1400" b="1" spc="3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Calculate the line currents in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three-wire Y-Y system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Fig.</a:t>
            </a:r>
          </a:p>
          <a:p>
            <a:pPr marL="44196" marR="0">
              <a:lnSpc>
                <a:spcPts val="1554"/>
              </a:lnSpc>
              <a:spcBef>
                <a:spcPts val="171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2888345"/>
            <a:ext cx="2732171" cy="14856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4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4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8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8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balanced;</a:t>
            </a:r>
            <a:r>
              <a:rPr sz="1400" spc="8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8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replace</a:t>
            </a:r>
            <a:r>
              <a:rPr sz="1400" spc="4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4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</a:t>
            </a:r>
          </a:p>
          <a:p>
            <a:pPr marL="0" marR="0">
              <a:lnSpc>
                <a:spcPts val="155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7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7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such</a:t>
            </a:r>
            <a:r>
              <a:rPr sz="1400" spc="7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7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Fig.3.6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obtain</a:t>
            </a:r>
            <a:r>
              <a:rPr sz="1400" spc="3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="1" baseline="-6857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350" b="1" spc="355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3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 analysis as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7817596"/>
            <a:ext cx="7456894" cy="874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H.W.2:</a:t>
            </a:r>
            <a:r>
              <a:rPr sz="1400" b="1" spc="4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Y-connected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generator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0.4+j0.3Ω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 phase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connected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Y-connected balanced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 impedance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24+j19Ω</a:t>
            </a:r>
            <a:r>
              <a:rPr sz="1400" b="1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phase.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joining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generator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has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0.6+j0.7Ω</a:t>
            </a:r>
            <a:r>
              <a:rPr sz="1400" b="1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8417510"/>
            <a:ext cx="7220091" cy="696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phase.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Assuming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positive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DEECL+Cambria Math"/>
                <a:cs typeface="UDEECL+Cambria Math"/>
              </a:rPr>
              <a:t>푽</a:t>
            </a:r>
            <a:r>
              <a:rPr sz="1500" baseline="-20571">
                <a:solidFill>
                  <a:srgbClr val="000000"/>
                </a:solidFill>
                <a:latin typeface="UDEECL+Cambria Math"/>
                <a:cs typeface="UDEECL+Cambria Math"/>
              </a:rPr>
              <a:t>풂풏</a:t>
            </a:r>
            <a:r>
              <a:rPr sz="1500" spc="111" baseline="-20571">
                <a:solidFill>
                  <a:srgbClr val="000000"/>
                </a:solidFill>
                <a:latin typeface="UDEECL+Cambria Math"/>
                <a:cs typeface="UDEECL+Cambria Math"/>
              </a:rPr>
              <a:t> </a:t>
            </a:r>
            <a:r>
              <a:rPr sz="1400">
                <a:solidFill>
                  <a:srgbClr val="000000"/>
                </a:solidFill>
                <a:latin typeface="UDEECL+Cambria Math"/>
                <a:cs typeface="UDEECL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DEECL+Cambria Math"/>
                <a:cs typeface="UDEECL+Cambria Math"/>
              </a:rPr>
              <a:t> </a:t>
            </a:r>
            <a:r>
              <a:rPr sz="1400">
                <a:solidFill>
                  <a:srgbClr val="000000"/>
                </a:solidFill>
                <a:latin typeface="UDEECL+Cambria Math"/>
                <a:cs typeface="UDEECL+Cambria Math"/>
              </a:rPr>
              <a:t>ퟏퟐퟎ∠ퟑퟎ</a:t>
            </a:r>
            <a:r>
              <a:rPr sz="1500" baseline="36856">
                <a:solidFill>
                  <a:srgbClr val="000000"/>
                </a:solidFill>
                <a:latin typeface="UDEECL+Cambria Math"/>
                <a:cs typeface="UDEECL+Cambria Math"/>
              </a:rPr>
              <a:t>ퟎ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find: (a) 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voltages, (b)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currents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877811" y="8386019"/>
            <a:ext cx="491244" cy="6109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110"/>
              </a:lnSpc>
              <a:spcBef>
                <a:spcPct val="0"/>
              </a:spcBef>
              <a:spcAft>
                <a:spcPct val="0"/>
              </a:spcAft>
            </a:pPr>
            <a:r>
              <a:rPr sz="1800">
                <a:solidFill>
                  <a:srgbClr val="000000"/>
                </a:solidFill>
                <a:latin typeface="UDEECL+Cambria Math"/>
                <a:cs typeface="UDEECL+Cambria Math"/>
              </a:rPr>
              <a:t>푽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9020413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11828" y="10062264"/>
            <a:ext cx="352240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10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0629"/>
            <a:ext cx="7453106" cy="1358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single-phase</a:t>
            </a:r>
            <a:r>
              <a:rPr sz="1400" i="1" spc="2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system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two-phase system is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produced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 a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generator consisting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placed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perpendicular</a:t>
            </a:r>
            <a:r>
              <a:rPr sz="1400" i="1" spc="4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each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generated by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lags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other by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90</a:t>
            </a:r>
            <a:r>
              <a:rPr sz="1350" b="1" baseline="360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three-phase</a:t>
            </a:r>
            <a:r>
              <a:rPr sz="1400" i="1" spc="5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system</a:t>
            </a:r>
            <a:r>
              <a:rPr sz="1400" i="1" spc="10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produced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generator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consisting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having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amplitude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1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1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350" b="1" baseline="360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1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three-phase</a:t>
            </a:r>
          </a:p>
          <a:p>
            <a:pPr marL="0" marR="0">
              <a:lnSpc>
                <a:spcPts val="1554"/>
              </a:lnSpc>
              <a:spcBef>
                <a:spcPts val="13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system</a:t>
            </a:r>
            <a:r>
              <a:rPr sz="1400" i="1" spc="5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by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far the most prevalent and most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economical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polyphase system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2653649"/>
            <a:ext cx="4681351" cy="479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Three-phase systems</a:t>
            </a:r>
            <a:r>
              <a:rPr sz="1400" i="1" spc="5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important for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least three reasons: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88263" y="2868533"/>
            <a:ext cx="7401726" cy="2509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1)</a:t>
            </a:r>
            <a:r>
              <a:rPr sz="1400" spc="6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nearly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electric</a:t>
            </a:r>
            <a:r>
              <a:rPr sz="1400" spc="1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generated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0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distributed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three-phase,</a:t>
            </a:r>
            <a:r>
              <a:rPr sz="1400" spc="1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operating</a:t>
            </a:r>
          </a:p>
          <a:p>
            <a:pPr marL="228904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60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Hz</a:t>
            </a:r>
            <a:r>
              <a:rPr sz="1400" spc="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(or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=377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rad/s)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50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Hz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(or</a:t>
            </a:r>
            <a:r>
              <a:rPr sz="1400" spc="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=314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rad/s).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one-phase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  <a:p>
            <a:pPr marL="228904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two-phase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inputs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required,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they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taken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rather</a:t>
            </a:r>
            <a:r>
              <a:rPr sz="1400" spc="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</a:p>
          <a:p>
            <a:pPr marL="228904" marR="0">
              <a:lnSpc>
                <a:spcPts val="1554"/>
              </a:lnSpc>
              <a:spcBef>
                <a:spcPts val="1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generated</a:t>
            </a:r>
            <a:r>
              <a:rPr sz="1400" spc="1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independently.</a:t>
            </a:r>
            <a:r>
              <a:rPr sz="1400" spc="1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Even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phases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needed—such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228904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aluminum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industry,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48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phases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required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melting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purposes—they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</a:p>
          <a:p>
            <a:pPr marL="228904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provided by manipulating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 phases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supplied.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2)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instantaneous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1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constant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(not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pulsating.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</a:p>
          <a:p>
            <a:pPr marL="228904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uniform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 transmission and less vibration 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-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 machines.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3)</a:t>
            </a:r>
            <a:r>
              <a:rPr sz="1400" spc="2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amount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power,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economical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228904" marR="0">
              <a:lnSpc>
                <a:spcPts val="1554"/>
              </a:lnSpc>
              <a:spcBef>
                <a:spcPts val="6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singlephase.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amount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wire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required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1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less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  <a:p>
            <a:pPr marL="228904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required for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 single-phase system.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5528174"/>
            <a:ext cx="2788418" cy="5197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2)</a:t>
            </a:r>
            <a:r>
              <a:rPr sz="1100" b="1" spc="132">
                <a:solidFill>
                  <a:srgbClr val="EE1C24"/>
                </a:solidFill>
                <a:latin typeface="Arial"/>
                <a:cs typeface="Arial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Balanced Three-Phase Voltages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5755370"/>
            <a:ext cx="3981110" cy="23343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often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produced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54"/>
              </a:lnSpc>
              <a:spcBef>
                <a:spcPts val="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generator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(or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alternator)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whose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cross-sectional</a:t>
            </a:r>
            <a:r>
              <a:rPr sz="14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view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3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generator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basically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consists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rotating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magnet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(called</a:t>
            </a:r>
            <a:r>
              <a:rPr sz="1400" spc="4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rotor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sz="140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surrounded</a:t>
            </a:r>
            <a:r>
              <a:rPr sz="1400" spc="4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4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stationary</a:t>
            </a:r>
          </a:p>
          <a:p>
            <a:pPr marL="0" marR="0">
              <a:lnSpc>
                <a:spcPts val="1554"/>
              </a:lnSpc>
              <a:spcBef>
                <a:spcPts val="1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</a:t>
            </a:r>
            <a:r>
              <a:rPr sz="1400" spc="7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(called</a:t>
            </a:r>
            <a:r>
              <a:rPr sz="1400" spc="7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stator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r>
              <a:rPr sz="1400" spc="7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7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separate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terminals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',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',and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'</a:t>
            </a:r>
            <a:r>
              <a:rPr sz="1400" spc="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physically</a:t>
            </a:r>
            <a:r>
              <a:rPr sz="140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placed</a:t>
            </a:r>
            <a:r>
              <a:rPr sz="1400" spc="2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350" b="1" baseline="3600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b="1" spc="280" baseline="360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apart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around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stator.</a:t>
            </a:r>
            <a:r>
              <a:rPr sz="1400" spc="3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rotor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rotates,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</a:t>
            </a:r>
            <a:r>
              <a:rPr sz="1400" spc="3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magnetic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field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“cuts”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flux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induces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7831312"/>
            <a:ext cx="172942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coils.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4490592" y="7831312"/>
            <a:ext cx="259675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generator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8028558"/>
            <a:ext cx="3554025" cy="169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 the coils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placed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350" b="1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b="1" spc="28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apart, 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induced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coils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7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but</a:t>
            </a:r>
            <a:r>
              <a:rPr sz="1400" spc="7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r>
              <a:rPr sz="1400" spc="7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7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7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350" b="1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1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coil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regarded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generator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itself,</a:t>
            </a:r>
            <a:r>
              <a:rPr sz="1400" spc="3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generator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supply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</a:p>
          <a:p>
            <a:pPr marL="0" marR="0">
              <a:lnSpc>
                <a:spcPts val="1554"/>
              </a:lnSpc>
              <a:spcBef>
                <a:spcPts val="6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both single-phase and three-phase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3118739" y="9664141"/>
            <a:ext cx="4435805" cy="471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Generated voltages 120</a:t>
            </a:r>
            <a:r>
              <a:rPr sz="1350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spc="16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apart from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 other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2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6057"/>
            <a:ext cx="7455867" cy="1076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typical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consists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7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7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four</a:t>
            </a:r>
            <a:r>
              <a:rPr sz="1400" spc="2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wires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(or</a:t>
            </a:r>
            <a:r>
              <a:rPr sz="1400" spc="2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</a:t>
            </a:r>
            <a:r>
              <a:rPr sz="1400" spc="2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lines).</a:t>
            </a:r>
            <a:r>
              <a:rPr sz="14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(Threephase</a:t>
            </a:r>
            <a:r>
              <a:rPr sz="1400" spc="3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scarce.)</a:t>
            </a:r>
            <a:r>
              <a:rPr sz="14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 single-phase circuits. The voltage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 can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either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wye-connected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shown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or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delta-connected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4603226"/>
            <a:ext cx="693377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Fig.2.3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 voltage sources: (a)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Y-connected source,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–connected source.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86155" y="5377298"/>
            <a:ext cx="1575956" cy="514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100" b="1">
                <a:solidFill>
                  <a:srgbClr val="EE1C24"/>
                </a:solidFill>
                <a:latin typeface="Arial"/>
                <a:cs typeface="Arial"/>
              </a:rPr>
              <a:t>3)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Phase sequences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5636498"/>
            <a:ext cx="745546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wye-connected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2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Fig.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Fig.2.3</a:t>
            </a:r>
            <a:r>
              <a:rPr sz="1400" spc="3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(a).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6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b="1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9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8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714746" y="5705728"/>
            <a:ext cx="29293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i="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6056121" y="5705728"/>
            <a:ext cx="29293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i="1">
                <a:solidFill>
                  <a:srgbClr val="000000"/>
                </a:solidFill>
                <a:latin typeface="Times New Roman"/>
                <a:cs typeface="Times New Roman"/>
              </a:rPr>
              <a:t>bn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659880" y="5705728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i="1">
                <a:solidFill>
                  <a:srgbClr val="000000"/>
                </a:solidFill>
                <a:latin typeface="Times New Roman"/>
                <a:cs typeface="Times New Roman"/>
              </a:rPr>
              <a:t>cn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541019" y="5845286"/>
            <a:ext cx="4623066" cy="1293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called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phase voltages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="1" i="1" baseline="-6857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350" b="1" i="1" spc="10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: 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between line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 line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53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="1" i="1" baseline="-6857">
                <a:solidFill>
                  <a:srgbClr val="000000"/>
                </a:solidFill>
                <a:latin typeface="Times New Roman"/>
                <a:cs typeface="Times New Roman"/>
              </a:rPr>
              <a:t>bn</a:t>
            </a:r>
            <a:r>
              <a:rPr sz="1350" b="1" i="1" spc="10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: 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 between line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b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the</a:t>
            </a:r>
            <a:r>
              <a:rPr sz="1400" spc="-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 line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="1" i="1" baseline="-6857">
                <a:solidFill>
                  <a:srgbClr val="000000"/>
                </a:solidFill>
                <a:latin typeface="Times New Roman"/>
                <a:cs typeface="Times New Roman"/>
              </a:rPr>
              <a:t>cn</a:t>
            </a:r>
            <a:r>
              <a:rPr sz="1350" b="1" i="1" spc="-100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: 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voltage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between line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c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neutral line </a:t>
            </a:r>
            <a:r>
              <a:rPr sz="1400" b="1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41019" y="7101316"/>
            <a:ext cx="7455066" cy="10950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have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amplitude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frequency</a:t>
            </a:r>
            <a:r>
              <a:rPr sz="1400" spc="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ω</a:t>
            </a:r>
            <a:r>
              <a:rPr sz="1400" b="1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r>
              <a:rPr sz="1400" spc="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</a:p>
          <a:p>
            <a:pPr marL="0" marR="0">
              <a:lnSpc>
                <a:spcPts val="1568"/>
              </a:lnSpc>
              <a:spcBef>
                <a:spcPts val="4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 other by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350" b="1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b="1" spc="16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said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balanced.</a:t>
            </a:r>
            <a:r>
              <a:rPr sz="1400" i="1" spc="42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Thus</a:t>
            </a:r>
            <a:r>
              <a:rPr sz="14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,</a:t>
            </a:r>
            <a:r>
              <a:rPr sz="1400" spc="-2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Balanced phase voltages</a:t>
            </a:r>
          </a:p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are equal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 magnitude</a:t>
            </a:r>
            <a:r>
              <a:rPr sz="1400" spc="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and are out</a:t>
            </a:r>
            <a:r>
              <a:rPr sz="1400" spc="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of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phase</a:t>
            </a:r>
            <a:r>
              <a:rPr sz="1400" spc="-2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each other by</a:t>
            </a:r>
            <a:r>
              <a:rPr sz="1400" spc="-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120</a:t>
            </a:r>
            <a:r>
              <a:rPr sz="1350" baseline="3600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implies that,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3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39088"/>
            <a:ext cx="7449339" cy="1323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350" b="1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b="1" spc="352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out</a:t>
            </a:r>
            <a:r>
              <a:rPr sz="1400" spc="3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other,</a:t>
            </a:r>
            <a:r>
              <a:rPr sz="1400" spc="3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</a:t>
            </a:r>
            <a:r>
              <a:rPr sz="1400" spc="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possible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combinations.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1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Fig.3.1(a)</a:t>
            </a:r>
            <a:r>
              <a:rPr sz="1400" spc="20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00" spc="6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6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abc</a:t>
            </a:r>
            <a:r>
              <a:rPr sz="1400" i="1" spc="60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sequence</a:t>
            </a:r>
            <a:r>
              <a:rPr sz="1400" i="1" spc="60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or</a:t>
            </a:r>
            <a:r>
              <a:rPr sz="1400" i="1" spc="61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positive</a:t>
            </a:r>
            <a:r>
              <a:rPr sz="1400" i="1" spc="62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sequence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6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</a:t>
            </a:r>
            <a:r>
              <a:rPr sz="1400" spc="1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produced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rotor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</a:t>
            </a:r>
            <a:r>
              <a:rPr sz="1400" spc="20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rotates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counterclockwise</a:t>
            </a:r>
            <a:r>
              <a:rPr sz="1400" i="1" spc="12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direction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3704066"/>
            <a:ext cx="4653515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350" b="1" i="1" baseline="-6857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1350" b="1" i="1" spc="256" baseline="-68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effective</a:t>
            </a:r>
            <a:r>
              <a:rPr sz="1400" spc="3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rms</a:t>
            </a:r>
            <a:r>
              <a:rPr sz="1400" spc="3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value</a:t>
            </a:r>
            <a:r>
              <a:rPr sz="1400" spc="3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4584938"/>
            <a:ext cx="4627729" cy="918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1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shown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Fig.3.1(b)</a:t>
            </a:r>
            <a:r>
              <a:rPr sz="1400" spc="148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known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acb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sequence</a:t>
            </a:r>
            <a:r>
              <a:rPr sz="1400" i="1" spc="246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or</a:t>
            </a:r>
            <a:r>
              <a:rPr sz="1400" i="1" spc="251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negative</a:t>
            </a:r>
            <a:r>
              <a:rPr sz="1400" i="1" spc="248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sequence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2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2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produced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when the rotor in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Fig.2.1</a:t>
            </a:r>
            <a:r>
              <a:rPr sz="1400" spc="1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rotates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clockwise direction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53916" y="7724632"/>
            <a:ext cx="3816498" cy="6683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Fig.3.1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sequences: (a)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r>
              <a:rPr sz="1400" i="1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 positive</a:t>
            </a:r>
          </a:p>
          <a:p>
            <a:pPr marL="487679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sequence, (b)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acb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negative sequence.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9418649"/>
            <a:ext cx="7079988" cy="671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phase sequence</a:t>
            </a:r>
            <a:r>
              <a:rPr sz="1400" spc="15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1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-1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time order in which the voltages</a:t>
            </a:r>
            <a:r>
              <a:rPr sz="1400" spc="14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pass through their</a:t>
            </a:r>
          </a:p>
          <a:p>
            <a:pPr marL="0" marR="0">
              <a:lnSpc>
                <a:spcPts val="1568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respective maximum values.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4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50629"/>
            <a:ext cx="7456847" cy="19584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Like</a:t>
            </a:r>
            <a:r>
              <a:rPr sz="14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generator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connections,</a:t>
            </a:r>
            <a:r>
              <a:rPr sz="1400" spc="2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2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2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2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2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either</a:t>
            </a:r>
            <a:r>
              <a:rPr sz="1400" spc="2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wye-connected</a:t>
            </a:r>
            <a:r>
              <a:rPr sz="1400" i="1" spc="30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delta-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connected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depending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end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application.</a:t>
            </a:r>
            <a:r>
              <a:rPr sz="14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1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wye-connected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load,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delta-connected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Fig.3.2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there,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depending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whether</a:t>
            </a:r>
            <a:r>
              <a:rPr sz="1400" spc="11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four-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three-wire.</a:t>
            </a:r>
            <a:r>
              <a:rPr sz="1400" spc="1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(And,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course,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connection is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topologically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impossible for a delta connection.)</a:t>
            </a:r>
          </a:p>
          <a:p>
            <a:pPr marL="0" marR="0">
              <a:lnSpc>
                <a:spcPts val="1554"/>
              </a:lnSpc>
              <a:spcBef>
                <a:spcPts val="24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</a:t>
            </a:r>
            <a:r>
              <a:rPr sz="1400" spc="1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16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delta-connected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said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8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unbalanced</a:t>
            </a:r>
            <a:r>
              <a:rPr sz="1400" i="1" spc="204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1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</a:t>
            </a:r>
            <a:r>
              <a:rPr sz="1400" spc="1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</a:p>
          <a:p>
            <a:pPr marL="0" marR="0">
              <a:lnSpc>
                <a:spcPts val="1568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equal</a:t>
            </a:r>
            <a:r>
              <a:rPr sz="1400" spc="4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4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40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4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phase.</a:t>
            </a:r>
            <a:r>
              <a:rPr sz="1400" spc="4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12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40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balanced</a:t>
            </a:r>
            <a:r>
              <a:rPr sz="1400" spc="403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load</a:t>
            </a:r>
            <a:r>
              <a:rPr sz="1400" spc="417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42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one</a:t>
            </a:r>
            <a:r>
              <a:rPr sz="1400" spc="42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spc="-10">
                <a:solidFill>
                  <a:srgbClr val="000000"/>
                </a:solidFill>
                <a:latin typeface="Arial"/>
                <a:cs typeface="Arial"/>
              </a:rPr>
              <a:t>in</a:t>
            </a:r>
            <a:r>
              <a:rPr sz="1400" spc="42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which</a:t>
            </a:r>
            <a:r>
              <a:rPr sz="1400" spc="41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the</a:t>
            </a:r>
            <a:r>
              <a:rPr sz="1400" spc="40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phase</a:t>
            </a:r>
          </a:p>
          <a:p>
            <a:pPr marL="0" marR="0">
              <a:lnSpc>
                <a:spcPts val="1568"/>
              </a:lnSpc>
              <a:spcBef>
                <a:spcPts val="6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impedances are equal in</a:t>
            </a:r>
            <a:r>
              <a:rPr sz="1400" spc="-3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magnitude and</a:t>
            </a:r>
            <a:r>
              <a:rPr sz="1400" spc="1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in phase.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5479526"/>
            <a:ext cx="441150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Fig.3.2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Two possible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configurations: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73200" y="5676255"/>
            <a:ext cx="3876320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 a Y-connected load, (b) a </a:t>
            </a:r>
            <a:r>
              <a:rPr sz="1400">
                <a:solidFill>
                  <a:srgbClr val="000000"/>
                </a:solidFill>
                <a:latin typeface="GCHKNO+Cambria Math"/>
                <a:cs typeface="GCHKNO+Cambria Math"/>
              </a:rPr>
              <a:t>∆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-connected load.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6511528"/>
            <a:ext cx="2605531" cy="479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 balanced wye-connected</a:t>
            </a:r>
            <a:r>
              <a:rPr sz="1400" i="1" spc="4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load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7105888"/>
            <a:ext cx="3490841" cy="892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 </a:t>
            </a:r>
            <a:r>
              <a:rPr sz="1400" b="1" spc="-2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="1" baseline="-6856">
                <a:solidFill>
                  <a:srgbClr val="000000"/>
                </a:solidFill>
                <a:latin typeface="Times New Roman"/>
                <a:cs typeface="Times New Roman"/>
              </a:rPr>
              <a:t>Y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impedance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 phase.</a:t>
            </a:r>
          </a:p>
          <a:p>
            <a:pPr marL="0" marR="0">
              <a:lnSpc>
                <a:spcPts val="1554"/>
              </a:lnSpc>
              <a:spcBef>
                <a:spcPts val="1647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a balanced delta-connected load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8143864"/>
            <a:ext cx="3476634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-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GCHKNO+Cambria Math"/>
                <a:cs typeface="GCHKNO+Cambria Math"/>
              </a:rPr>
              <a:t>풁</a:t>
            </a:r>
            <a:r>
              <a:rPr sz="1500" baseline="-20571">
                <a:solidFill>
                  <a:srgbClr val="000000"/>
                </a:solidFill>
                <a:latin typeface="GCHKNO+Cambria Math"/>
                <a:cs typeface="GCHKNO+Cambria Math"/>
              </a:rPr>
              <a:t>∆</a:t>
            </a:r>
            <a:r>
              <a:rPr sz="1500" spc="69" baseline="-20571">
                <a:solidFill>
                  <a:srgbClr val="000000"/>
                </a:solidFill>
                <a:latin typeface="GCHKNO+Cambria Math"/>
                <a:cs typeface="GCHKNO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impedance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41019" y="8977741"/>
            <a:ext cx="7398573" cy="8740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 we know that a wye-connected load can be transformed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into a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deltaconnected load,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vice versa,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using Eq.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(3.8).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 we know that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wye-connected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transformed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into</a:t>
            </a:r>
          </a:p>
          <a:p>
            <a:pPr marL="0" marR="0">
              <a:lnSpc>
                <a:spcPts val="1554"/>
              </a:lnSpc>
              <a:spcBef>
                <a:spcPts val="14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deltaconnected load, or vice versa, using Eq. (3.8).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5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14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3455654"/>
            <a:ext cx="7455493" cy="1486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</a:t>
            </a:r>
            <a:r>
              <a:rPr sz="14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appropriate</a:t>
            </a:r>
            <a:r>
              <a:rPr sz="1400" spc="19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7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mention</a:t>
            </a:r>
            <a:r>
              <a:rPr sz="1400" spc="19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here</a:t>
            </a:r>
            <a:r>
              <a:rPr sz="1400" spc="1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9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delta-connected</a:t>
            </a:r>
            <a:r>
              <a:rPr sz="1400" spc="1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more</a:t>
            </a:r>
            <a:r>
              <a:rPr sz="1400" spc="19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than</a:t>
            </a:r>
            <a:r>
              <a:rPr sz="1400" spc="2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wye-connected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2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due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ease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loads</a:t>
            </a:r>
            <a:r>
              <a:rPr sz="1400" spc="21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2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added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removed</a:t>
            </a:r>
            <a:r>
              <a:rPr sz="1400" spc="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delta-connected</a:t>
            </a:r>
            <a:r>
              <a:rPr sz="1400" spc="6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load.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</a:t>
            </a:r>
            <a:r>
              <a:rPr sz="1400" spc="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very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difficult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wye-connected</a:t>
            </a:r>
            <a:r>
              <a:rPr sz="1400" spc="1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may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1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accessible.</a:t>
            </a:r>
            <a:r>
              <a:rPr sz="1400" spc="10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0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other</a:t>
            </a:r>
            <a:r>
              <a:rPr sz="1400" spc="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hand,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delta-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sources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</a:t>
            </a:r>
            <a:r>
              <a:rPr sz="1400" spc="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common</a:t>
            </a:r>
            <a:r>
              <a:rPr sz="1400" spc="8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8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practice</a:t>
            </a:r>
            <a:r>
              <a:rPr sz="1400" spc="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because</a:t>
            </a:r>
            <a:r>
              <a:rPr sz="1400" spc="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circulating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8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8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will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result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delta-mesh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three-phase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are slightly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unbalanced.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5314934"/>
            <a:ext cx="7142826" cy="90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Example 1:</a:t>
            </a:r>
            <a:r>
              <a:rPr sz="1400" b="1" spc="340">
                <a:solidFill>
                  <a:srgbClr val="ED008D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 of the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set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voltages</a:t>
            </a:r>
          </a:p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77">
                <a:solidFill>
                  <a:srgbClr val="000000"/>
                </a:solidFill>
                <a:latin typeface="OKKGIV+Cambria Math"/>
                <a:cs typeface="OKKGIV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OKKGIV+Cambria Math"/>
                <a:cs typeface="OKKGIV+Cambria Math"/>
              </a:rPr>
              <a:t>푎푛</a:t>
            </a:r>
            <a:r>
              <a:rPr sz="1500" spc="126" baseline="-20571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200</a:t>
            </a:r>
            <a:r>
              <a:rPr sz="1400" spc="-93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cos(휔푡</a:t>
            </a:r>
            <a:r>
              <a:rPr sz="1400" spc="23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+</a:t>
            </a:r>
            <a:r>
              <a:rPr sz="1400" spc="301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10</a:t>
            </a:r>
            <a:r>
              <a:rPr sz="1500" spc="56" baseline="36857">
                <a:solidFill>
                  <a:srgbClr val="000000"/>
                </a:solidFill>
                <a:latin typeface="OKKGIV+Cambria Math"/>
                <a:cs typeface="OKKGIV+Cambria Math"/>
              </a:rPr>
              <a:t>ꢀ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)</a:t>
            </a:r>
            <a:r>
              <a:rPr sz="1400" spc="-73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,</a:t>
            </a:r>
            <a:r>
              <a:rPr sz="1400" spc="-79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푣</a:t>
            </a:r>
            <a:r>
              <a:rPr sz="1500" baseline="-20923">
                <a:solidFill>
                  <a:srgbClr val="000000"/>
                </a:solidFill>
                <a:latin typeface="OKKGIV+Cambria Math"/>
                <a:cs typeface="OKKGIV+Cambria Math"/>
              </a:rPr>
              <a:t>푏푛</a:t>
            </a:r>
            <a:r>
              <a:rPr sz="1500" spc="122" baseline="-20923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200</a:t>
            </a:r>
            <a:r>
              <a:rPr sz="1400" spc="-80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cos(휔푡</a:t>
            </a:r>
            <a:r>
              <a:rPr sz="1400" spc="25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−</a:t>
            </a:r>
            <a:r>
              <a:rPr sz="1400" spc="314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230</a:t>
            </a:r>
            <a:r>
              <a:rPr sz="1500" spc="56" baseline="36857">
                <a:solidFill>
                  <a:srgbClr val="000000"/>
                </a:solidFill>
                <a:latin typeface="OKKGIV+Cambria Math"/>
                <a:cs typeface="OKKGIV+Cambria Math"/>
              </a:rPr>
              <a:t>ꢀ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)</a:t>
            </a:r>
            <a:r>
              <a:rPr sz="1400" spc="-85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,</a:t>
            </a:r>
            <a:r>
              <a:rPr sz="1400" spc="-79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 spc="-77">
                <a:solidFill>
                  <a:srgbClr val="000000"/>
                </a:solidFill>
                <a:latin typeface="OKKGIV+Cambria Math"/>
                <a:cs typeface="OKKGIV+Cambria Math"/>
              </a:rPr>
              <a:t>푣</a:t>
            </a:r>
            <a:r>
              <a:rPr sz="1500" baseline="-20903">
                <a:solidFill>
                  <a:srgbClr val="000000"/>
                </a:solidFill>
                <a:latin typeface="OKKGIV+Cambria Math"/>
                <a:cs typeface="OKKGIV+Cambria Math"/>
              </a:rPr>
              <a:t>푐푛</a:t>
            </a:r>
            <a:r>
              <a:rPr sz="1500" spc="124" baseline="-20903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200</a:t>
            </a:r>
            <a:r>
              <a:rPr sz="1400" spc="-92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cos(휔푡</a:t>
            </a:r>
            <a:r>
              <a:rPr sz="1400" spc="23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−</a:t>
            </a:r>
            <a:r>
              <a:rPr sz="1400" spc="301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110</a:t>
            </a:r>
            <a:r>
              <a:rPr sz="1500" spc="56" baseline="36857">
                <a:solidFill>
                  <a:srgbClr val="000000"/>
                </a:solidFill>
                <a:latin typeface="OKKGIV+Cambria Math"/>
                <a:cs typeface="OKKGIV+Cambria Math"/>
              </a:rPr>
              <a:t>ꢀ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)</a:t>
            </a:r>
          </a:p>
          <a:p>
            <a:pPr marL="44196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Solution: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7644461"/>
            <a:ext cx="3562661" cy="696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H.W.1: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푣</a:t>
            </a:r>
            <a:r>
              <a:rPr sz="1500" baseline="-20571">
                <a:solidFill>
                  <a:srgbClr val="000000"/>
                </a:solidFill>
                <a:latin typeface="OKKGIV+Cambria Math"/>
                <a:cs typeface="OKKGIV+Cambria Math"/>
              </a:rPr>
              <a:t>푏푛</a:t>
            </a:r>
            <a:r>
              <a:rPr sz="1500" spc="125" baseline="-20571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110∠30</a:t>
            </a:r>
            <a:r>
              <a:rPr sz="1500" baseline="36856">
                <a:solidFill>
                  <a:srgbClr val="000000"/>
                </a:solidFill>
                <a:latin typeface="OKKGIV+Cambria Math"/>
                <a:cs typeface="OKKGIV+Cambria Math"/>
              </a:rPr>
              <a:t>ꢀ</a:t>
            </a:r>
            <a:r>
              <a:rPr sz="1500" spc="38" baseline="36856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2100" spc="23" baseline="36856">
                <a:solidFill>
                  <a:srgbClr val="000000"/>
                </a:solidFill>
                <a:latin typeface="OKKGIV+Cambria Math"/>
                <a:cs typeface="OKKGIV+Cambria Math"/>
              </a:rPr>
              <a:t>푉,</a:t>
            </a:r>
            <a:r>
              <a:rPr sz="2100" spc="-138" baseline="36856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find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682872" y="7660757"/>
            <a:ext cx="3219897" cy="4733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KKGIV+Cambria Math"/>
                <a:cs typeface="OKKGIV+Cambria Math"/>
              </a:rPr>
              <a:t>푣</a:t>
            </a:r>
          </a:p>
          <a:p>
            <a:pPr marL="298704" marR="0">
              <a:lnSpc>
                <a:spcPts val="1645"/>
              </a:lnSpc>
              <a:spcBef>
                <a:spcPts val="50"/>
              </a:spcBef>
              <a:spcAft>
                <a:spcPct val="0"/>
              </a:spcAft>
            </a:pPr>
            <a:r>
              <a:rPr sz="2100" baseline="28800">
                <a:solidFill>
                  <a:srgbClr val="000000"/>
                </a:solidFill>
                <a:latin typeface="OKKGIV+Cambria Math"/>
                <a:cs typeface="OKKGIV+Cambria Math"/>
              </a:rPr>
              <a:t>and</a:t>
            </a:r>
            <a:r>
              <a:rPr sz="2100" spc="-147" baseline="28800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2100" spc="-89" baseline="28800">
                <a:solidFill>
                  <a:srgbClr val="000000"/>
                </a:solidFill>
                <a:latin typeface="OKKGIV+Cambria Math"/>
                <a:cs typeface="OKKGIV+Cambria Math"/>
              </a:rPr>
              <a:t>푣</a:t>
            </a:r>
            <a:r>
              <a:rPr sz="1000">
                <a:solidFill>
                  <a:srgbClr val="000000"/>
                </a:solidFill>
                <a:latin typeface="OKKGIV+Cambria Math"/>
                <a:cs typeface="OKKGIV+Cambria Math"/>
              </a:rPr>
              <a:t>푐푛</a:t>
            </a:r>
            <a:r>
              <a:rPr sz="1000" spc="187">
                <a:solidFill>
                  <a:srgbClr val="000000"/>
                </a:solidFill>
                <a:latin typeface="OKKGIV+Cambria Math"/>
                <a:cs typeface="OKKGIV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assuming a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possitive (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abc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</a:p>
          <a:p>
            <a:pPr marL="86867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KKGIV+Cambria Math"/>
                <a:cs typeface="OKKGIV+Cambria Math"/>
              </a:rPr>
              <a:t>푎푛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8104108"/>
            <a:ext cx="910454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ED008D"/>
                </a:solidFill>
                <a:latin typeface="Times New Roman"/>
                <a:cs typeface="Times New Roman"/>
              </a:rPr>
              <a:t>Answer: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6</a:t>
            </a:r>
          </a:p>
        </p:txBody>
      </p:sp>
      <p:sp>
        <p:nvSpPr>
          <p:cNvPr id="1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3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23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1348985"/>
            <a:ext cx="3024219" cy="5266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748"/>
              </a:lnSpc>
              <a:spcBef>
                <a:spcPct val="0"/>
              </a:spcBef>
              <a:spcAft>
                <a:spcPct val="0"/>
              </a:spcAft>
            </a:pPr>
            <a:r>
              <a:rPr sz="1600" i="1">
                <a:solidFill>
                  <a:srgbClr val="FF0000"/>
                </a:solidFill>
                <a:latin typeface="Monotype Corsiva"/>
                <a:cs typeface="Monotype Corsiva"/>
              </a:rPr>
              <a:t>3.1)</a:t>
            </a:r>
            <a:r>
              <a:rPr sz="1600" i="1" spc="370">
                <a:solidFill>
                  <a:srgbClr val="FF0000"/>
                </a:solidFill>
                <a:latin typeface="Monotype Corsiva"/>
                <a:cs typeface="Monotype Corsiva"/>
              </a:rPr>
              <a:t> </a:t>
            </a:r>
            <a:r>
              <a:rPr sz="1600" u="sng">
                <a:solidFill>
                  <a:srgbClr val="FF0000"/>
                </a:solidFill>
                <a:latin typeface="Monotype Corsiva"/>
                <a:cs typeface="Monotype Corsiva"/>
              </a:rPr>
              <a:t>Balanced Wye-Wye Connection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1608185"/>
            <a:ext cx="7454829" cy="1933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begin with the Y-Y system, because any balanced three-phase system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 be reduced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 Y-Y system. Therefore, analysis of this system</a:t>
            </a:r>
            <a:r>
              <a:rPr sz="1400" spc="-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should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 regarded as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key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 solving all balanced three-phase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systems.</a:t>
            </a:r>
          </a:p>
          <a:p>
            <a:pPr marL="0" marR="0">
              <a:lnSpc>
                <a:spcPts val="1568"/>
              </a:lnSpc>
              <a:spcBef>
                <a:spcPts val="15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27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balanced</a:t>
            </a:r>
            <a:r>
              <a:rPr sz="1400" spc="257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Y-Y</a:t>
            </a:r>
            <a:r>
              <a:rPr sz="1400" spc="261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9E70"/>
                </a:solidFill>
                <a:latin typeface="Arial"/>
                <a:cs typeface="Arial"/>
              </a:rPr>
              <a:t>system</a:t>
            </a:r>
            <a:r>
              <a:rPr sz="1400" spc="276">
                <a:solidFill>
                  <a:srgbClr val="009E7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is</a:t>
            </a:r>
            <a:r>
              <a:rPr sz="1400" spc="265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248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three-phase</a:t>
            </a:r>
            <a:r>
              <a:rPr sz="1400" spc="24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system</a:t>
            </a:r>
            <a:r>
              <a:rPr sz="1400" spc="266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with</a:t>
            </a:r>
            <a:r>
              <a:rPr sz="1400" spc="25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</a:t>
            </a:r>
            <a:r>
              <a:rPr sz="1400" spc="272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balanced</a:t>
            </a:r>
            <a:r>
              <a:rPr sz="1400" spc="257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Y-connected</a:t>
            </a:r>
          </a:p>
          <a:p>
            <a:pPr marL="0" marR="0">
              <a:lnSpc>
                <a:spcPts val="1568"/>
              </a:lnSpc>
              <a:spcBef>
                <a:spcPts val="5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source and</a:t>
            </a:r>
            <a:r>
              <a:rPr sz="1400" spc="1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>
                <a:solidFill>
                  <a:srgbClr val="000000"/>
                </a:solidFill>
                <a:latin typeface="Arial"/>
                <a:cs typeface="Arial"/>
              </a:rPr>
              <a:t>a balanced Y-connected load.</a:t>
            </a:r>
          </a:p>
          <a:p>
            <a:pPr marL="0" marR="0">
              <a:lnSpc>
                <a:spcPts val="1554"/>
              </a:lnSpc>
              <a:spcBef>
                <a:spcPts val="12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Consider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7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four-wire</a:t>
            </a:r>
            <a:r>
              <a:rPr sz="1400" spc="28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Y-Y</a:t>
            </a:r>
            <a:r>
              <a:rPr sz="1400" spc="2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2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  <a:r>
              <a:rPr sz="1400" spc="2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28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Y-connected</a:t>
            </a:r>
            <a:r>
              <a:rPr sz="1400" spc="27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29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</a:p>
          <a:p>
            <a:pPr marL="0" marR="0">
              <a:lnSpc>
                <a:spcPts val="1554"/>
              </a:lnSpc>
              <a:spcBef>
                <a:spcPts val="1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connected</a:t>
            </a:r>
            <a:r>
              <a:rPr sz="1400" spc="12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Y-connected</a:t>
            </a:r>
            <a:r>
              <a:rPr sz="1400" spc="1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source.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2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</a:t>
            </a:r>
            <a:r>
              <a:rPr sz="1400" spc="1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equal.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3281537"/>
            <a:ext cx="7418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3486134"/>
            <a:ext cx="7449808" cy="17535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spc="-1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="1" i="1" baseline="-6856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: is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total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 phase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 b="1" spc="-1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="1" i="1" baseline="-6856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400" spc="3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35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(or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internal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3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3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winding</a:t>
            </a:r>
            <a:r>
              <a:rPr sz="1400" spc="3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generator)</a:t>
            </a:r>
          </a:p>
          <a:p>
            <a:pPr marL="0" marR="0">
              <a:lnSpc>
                <a:spcPts val="1644"/>
              </a:lnSpc>
              <a:spcBef>
                <a:spcPts val="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OPQKQB+Cambria Math"/>
                <a:cs typeface="OPQKQB+Cambria Math"/>
              </a:rPr>
              <a:t>풁</a:t>
            </a:r>
            <a:r>
              <a:rPr sz="1500" spc="54" baseline="-20571">
                <a:solidFill>
                  <a:srgbClr val="000000"/>
                </a:solidFill>
                <a:latin typeface="OPQKQB+Cambria Math"/>
                <a:cs typeface="OPQKQB+Cambria Math"/>
              </a:rPr>
              <a:t>퓵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: is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line impedance</a:t>
            </a:r>
          </a:p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 spc="-1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350" b="1" i="1" baseline="-6857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: is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load impedance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per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</a:p>
          <a:p>
            <a:pPr marL="0" marR="0">
              <a:lnSpc>
                <a:spcPts val="1967"/>
              </a:lnSpc>
              <a:spcBef>
                <a:spcPts val="10"/>
              </a:spcBef>
              <a:spcAft>
                <a:spcPct val="0"/>
              </a:spcAft>
            </a:pPr>
            <a:r>
              <a:rPr sz="1400" b="1" spc="-2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050" b="1" i="1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180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r>
              <a:rPr sz="18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 the impedance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 line</a:t>
            </a:r>
          </a:p>
          <a:p>
            <a:pPr marL="0" marR="0">
              <a:lnSpc>
                <a:spcPts val="1554"/>
              </a:lnSpc>
              <a:spcBef>
                <a:spcPts val="2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since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 are</a:t>
            </a:r>
            <a:r>
              <a:rPr sz="1400" spc="-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series. As illustrated in</a:t>
            </a:r>
            <a:r>
              <a:rPr sz="1400" spc="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Fig.3.3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thus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1019" y="7866364"/>
            <a:ext cx="6544575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Fig.3.3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balanced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Y-Y system, showing the source, line, and load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1019" y="8267689"/>
            <a:ext cx="7453301" cy="4330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b="1" u="sng">
                <a:solidFill>
                  <a:srgbClr val="FF0000"/>
                </a:solidFill>
                <a:latin typeface="Times New Roman"/>
                <a:cs typeface="Times New Roman"/>
              </a:rPr>
              <a:t>NOTE:</a:t>
            </a:r>
            <a:r>
              <a:rPr sz="1400" b="1" spc="1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>
                <a:solidFill>
                  <a:srgbClr val="000000"/>
                </a:solidFill>
                <a:latin typeface="OPQKQB+Cambria Math"/>
                <a:cs typeface="OPQKQB+Cambria Math"/>
              </a:rPr>
              <a:t>풁</a:t>
            </a:r>
            <a:r>
              <a:rPr sz="1400" spc="665">
                <a:solidFill>
                  <a:srgbClr val="000000"/>
                </a:solidFill>
                <a:latin typeface="OPQKQB+Cambria Math"/>
                <a:cs typeface="OPQKQ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often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very small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compared</a:t>
            </a:r>
            <a:r>
              <a:rPr sz="1400" spc="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49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so one can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assume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4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=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</a:p>
          <a:p>
            <a:pPr marL="6417563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266748" y="8355076"/>
            <a:ext cx="2159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772666" y="8353501"/>
            <a:ext cx="26140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QKQB+Cambria Math"/>
                <a:cs typeface="OPQKQB+Cambria Math"/>
              </a:rPr>
              <a:t>퓵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4588128" y="8355076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585204" y="8355076"/>
            <a:ext cx="235018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41019" y="8506958"/>
            <a:ext cx="7453306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(neglecting</a:t>
            </a:r>
            <a:r>
              <a:rPr sz="1400" spc="3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r>
              <a:rPr sz="1400" b="1" spc="6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3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OPQKQB+Cambria Math"/>
                <a:cs typeface="OPQKQB+Cambria Math"/>
              </a:rPr>
              <a:t>풁</a:t>
            </a:r>
            <a:r>
              <a:rPr sz="1400" spc="321">
                <a:solidFill>
                  <a:srgbClr val="000000"/>
                </a:solidFill>
                <a:latin typeface="OPQKQB+Cambria Math"/>
                <a:cs typeface="OPQKQB+Cambria Math"/>
              </a:rPr>
              <a:t> </a:t>
            </a:r>
            <a:r>
              <a:rPr sz="1400">
                <a:solidFill>
                  <a:srgbClr val="000000"/>
                </a:solidFill>
                <a:latin typeface="OPQKQB+Cambria Math"/>
                <a:cs typeface="OPQKQB+Cambria Math"/>
              </a:rPr>
              <a:t>)</a:t>
            </a:r>
            <a:r>
              <a:rPr sz="1400" spc="659">
                <a:solidFill>
                  <a:srgbClr val="000000"/>
                </a:solidFill>
                <a:latin typeface="OPQKQB+Cambria Math"/>
                <a:cs typeface="OPQKQB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if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impedance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given.</a:t>
            </a:r>
            <a:r>
              <a:rPr sz="1400" spc="3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3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Fig.3.3</a:t>
            </a:r>
            <a:r>
              <a:rPr sz="1400" spc="1006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3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544066" y="8594343"/>
            <a:ext cx="2159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i="1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2127757" y="8592770"/>
            <a:ext cx="26140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OPQKQB+Cambria Math"/>
                <a:cs typeface="OPQKQB+Cambria Math"/>
              </a:rPr>
              <a:t>퓵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41019" y="8755237"/>
            <a:ext cx="200202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simplified as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Fig.3.4</a:t>
            </a:r>
            <a:r>
              <a:rPr sz="1400" spc="12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7</a:t>
            </a:r>
          </a:p>
        </p:txBody>
      </p:sp>
      <p:sp>
        <p:nvSpPr>
          <p:cNvPr id="2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8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75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490851" y="3655298"/>
            <a:ext cx="297138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Fig.3.4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balanced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Y-Y connection.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41019" y="4063730"/>
            <a:ext cx="593921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 positive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sequence, 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phase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(or line-toneutral voltages) are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41019" y="4267022"/>
            <a:ext cx="1187487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1097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63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∠0</a:t>
            </a:r>
            <a:r>
              <a:rPr sz="1500" baseline="36856">
                <a:solidFill>
                  <a:srgbClr val="000000"/>
                </a:solidFill>
                <a:latin typeface="USDGOJ+Cambria Math"/>
                <a:cs typeface="USDGOJ+Cambria Math"/>
              </a:rPr>
              <a:t>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11123" y="4369130"/>
            <a:ext cx="3518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푎푛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83868" y="4369130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푝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545591" y="4546971"/>
            <a:ext cx="473814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</a:p>
          <a:p>
            <a:pPr marL="8686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푏푛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50696" y="4530674"/>
            <a:ext cx="1352536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 spc="-324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500" spc="67" baseline="-21245">
                <a:solidFill>
                  <a:srgbClr val="000000"/>
                </a:solidFill>
                <a:latin typeface="USDGOJ+Cambria Math"/>
                <a:cs typeface="USDGOJ+Cambria Math"/>
              </a:rPr>
              <a:t>푝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∠−120</a:t>
            </a:r>
            <a:r>
              <a:rPr sz="1500" spc="81" baseline="36857">
                <a:solidFill>
                  <a:srgbClr val="000000"/>
                </a:solidFill>
                <a:latin typeface="USDGOJ+Cambria Math"/>
                <a:cs typeface="USDGOJ+Cambria Math"/>
              </a:rPr>
              <a:t>ꢀ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}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945002" y="4554591"/>
            <a:ext cx="799428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(ퟑ.</a:t>
            </a:r>
            <a:r>
              <a:rPr sz="1400" spc="-95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ퟏퟎ)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9308" y="4792802"/>
            <a:ext cx="1502955" cy="492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989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63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∠+120</a:t>
            </a:r>
            <a:r>
              <a:rPr sz="1500" baseline="36857">
                <a:solidFill>
                  <a:srgbClr val="000000"/>
                </a:solidFill>
                <a:latin typeface="USDGOJ+Cambria Math"/>
                <a:cs typeface="USDGOJ+Cambria Math"/>
              </a:rPr>
              <a:t>ꢀ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29412" y="4894910"/>
            <a:ext cx="33665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푐푛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86916" y="4894910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푝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541019" y="5058902"/>
            <a:ext cx="7290896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line-to-line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or</a:t>
            </a:r>
            <a:r>
              <a:rPr sz="1400" spc="-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simply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i="1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5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, V</a:t>
            </a:r>
            <a:r>
              <a:rPr sz="1400" b="1" spc="4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V</a:t>
            </a:r>
            <a:r>
              <a:rPr sz="1400" b="1" spc="8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related to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 phase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4132453" y="5128132"/>
            <a:ext cx="285750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i="1">
                <a:solidFill>
                  <a:srgbClr val="000000"/>
                </a:solidFill>
                <a:latin typeface="Times New Roman"/>
                <a:cs typeface="Times New Roman"/>
              </a:rPr>
              <a:t>ab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4463160" y="5128132"/>
            <a:ext cx="280093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i="1">
                <a:solidFill>
                  <a:srgbClr val="000000"/>
                </a:solidFill>
                <a:latin typeface="Times New Roman"/>
                <a:cs typeface="Times New Roman"/>
              </a:rPr>
              <a:t>bc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5089525" y="5128132"/>
            <a:ext cx="279331" cy="298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996"/>
              </a:lnSpc>
              <a:spcBef>
                <a:spcPct val="0"/>
              </a:spcBef>
              <a:spcAft>
                <a:spcPct val="0"/>
              </a:spcAft>
            </a:pPr>
            <a:r>
              <a:rPr sz="900" b="1" i="1">
                <a:solidFill>
                  <a:srgbClr val="000000"/>
                </a:solidFill>
                <a:latin typeface="Times New Roman"/>
                <a:cs typeface="Times New Roman"/>
              </a:rPr>
              <a:t>ca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541019" y="5263118"/>
            <a:ext cx="1841982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voltages. For example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541019" y="5465943"/>
            <a:ext cx="470438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</a:p>
          <a:p>
            <a:pPr marL="86868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푎푏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844600" y="5449646"/>
            <a:ext cx="4035200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 spc="-324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USDGOJ+Cambria Math"/>
                <a:cs typeface="USDGOJ+Cambria Math"/>
              </a:rPr>
              <a:t>푎푛</a:t>
            </a:r>
            <a:r>
              <a:rPr sz="1500" spc="51" baseline="-20571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1215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 spc="-324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USDGOJ+Cambria Math"/>
                <a:cs typeface="USDGOJ+Cambria Math"/>
              </a:rPr>
              <a:t>푎푛</a:t>
            </a:r>
            <a:r>
              <a:rPr sz="1500" spc="55" baseline="-20571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− 푉</a:t>
            </a:r>
            <a:r>
              <a:rPr sz="1400" spc="1215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63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∠0</a:t>
            </a:r>
            <a:r>
              <a:rPr sz="1500" baseline="36857">
                <a:solidFill>
                  <a:srgbClr val="000000"/>
                </a:solidFill>
                <a:latin typeface="USDGOJ+Cambria Math"/>
                <a:cs typeface="USDGOJ+Cambria Math"/>
              </a:rPr>
              <a:t>ꢀ</a:t>
            </a:r>
            <a:r>
              <a:rPr sz="1500" spc="26" baseline="36857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− 푉</a:t>
            </a:r>
            <a:r>
              <a:rPr sz="1400" spc="66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∠−120</a:t>
            </a:r>
            <a:r>
              <a:rPr sz="1500" baseline="36857">
                <a:solidFill>
                  <a:srgbClr val="000000"/>
                </a:solidFill>
                <a:latin typeface="USDGOJ+Cambria Math"/>
                <a:cs typeface="USDGOJ+Cambria Math"/>
              </a:rPr>
              <a:t>ꢀ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1566925" y="5551754"/>
            <a:ext cx="348518" cy="504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푛푏</a:t>
            </a:r>
          </a:p>
          <a:p>
            <a:pPr marL="54863" marR="0">
              <a:lnSpc>
                <a:spcPts val="1167"/>
              </a:lnSpc>
              <a:spcBef>
                <a:spcPts val="14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ꢂ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2507614" y="5551754"/>
            <a:ext cx="34884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푏푛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2978530" y="5551754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푝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3644519" y="5551754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푝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004314" y="5717388"/>
            <a:ext cx="347509" cy="34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2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√3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856792" y="5757494"/>
            <a:ext cx="2834377" cy="499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62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292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ꢁ1</a:t>
            </a:r>
            <a:r>
              <a:rPr sz="1400" spc="10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+</a:t>
            </a:r>
            <a:r>
              <a:rPr sz="1400" spc="889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+</a:t>
            </a:r>
            <a:r>
              <a:rPr sz="1400" spc="14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푗</a:t>
            </a:r>
            <a:r>
              <a:rPr sz="1400" spc="1181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ꢄ</a:t>
            </a:r>
            <a:r>
              <a:rPr sz="1400" spc="75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√ꢅ 푉</a:t>
            </a:r>
            <a:r>
              <a:rPr sz="1400" spc="51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∠ꢅ0</a:t>
            </a:r>
            <a:r>
              <a:rPr sz="1500" baseline="36857">
                <a:solidFill>
                  <a:srgbClr val="000000"/>
                </a:solidFill>
                <a:latin typeface="USDGOJ+Cambria Math"/>
                <a:cs typeface="USDGOJ+Cambria Math"/>
              </a:rPr>
              <a:t>ꢀ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4839589" y="5784326"/>
            <a:ext cx="78664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(3.11a)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106728" y="5859602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푝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2844419" y="5859602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푝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621789" y="591319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ꢃ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2045461" y="5913196"/>
            <a:ext cx="26368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ꢃ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541019" y="6043660"/>
            <a:ext cx="2815449" cy="7075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Similarly,</a:t>
            </a:r>
          </a:p>
          <a:p>
            <a:pPr marL="0" marR="0">
              <a:lnSpc>
                <a:spcPts val="1645"/>
              </a:lnSpc>
              <a:spcBef>
                <a:spcPts val="8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1085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1143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− 푉</a:t>
            </a:r>
            <a:r>
              <a:rPr sz="1400" spc="976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√ꢅ 푉</a:t>
            </a:r>
            <a:r>
              <a:rPr sz="1400" spc="63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∠ − 90</a:t>
            </a:r>
            <a:r>
              <a:rPr sz="1500" baseline="36857">
                <a:solidFill>
                  <a:srgbClr val="000000"/>
                </a:solidFill>
                <a:latin typeface="USDGOJ+Cambria Math"/>
                <a:cs typeface="USDGOJ+Cambria Math"/>
              </a:rPr>
              <a:t>ꢀ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4816728" y="6278356"/>
            <a:ext cx="803470" cy="718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(3.11b)</a:t>
            </a:r>
          </a:p>
          <a:p>
            <a:pPr marL="24384" marR="0">
              <a:lnSpc>
                <a:spcPts val="1554"/>
              </a:lnSpc>
              <a:spcBef>
                <a:spcPts val="449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(3.11c)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627887" y="6353632"/>
            <a:ext cx="33056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푏푐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099108" y="6353632"/>
            <a:ext cx="34884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푏푛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550161" y="6353632"/>
            <a:ext cx="33665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푐푛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2301875" y="6353632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푝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6506033"/>
            <a:ext cx="2894316" cy="4996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965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903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− 푉</a:t>
            </a:r>
            <a:r>
              <a:rPr sz="1400" spc="1096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√ꢅ 푉</a:t>
            </a:r>
            <a:r>
              <a:rPr sz="1400" spc="63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∠ − 210</a:t>
            </a:r>
            <a:r>
              <a:rPr sz="1500" baseline="36857">
                <a:solidFill>
                  <a:srgbClr val="000000"/>
                </a:solidFill>
                <a:latin typeface="USDGOJ+Cambria Math"/>
                <a:cs typeface="USDGOJ+Cambria Math"/>
              </a:rPr>
              <a:t>ꢀ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611123" y="6608141"/>
            <a:ext cx="33350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푐푎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1067104" y="6608141"/>
            <a:ext cx="33665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푐푛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1504441" y="6608141"/>
            <a:ext cx="3518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푎푛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2271395" y="6608141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푝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541019" y="6979529"/>
            <a:ext cx="7453149" cy="4833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Thus,</a:t>
            </a:r>
            <a:r>
              <a:rPr sz="1400" spc="30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2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448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97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√ꢅ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times</a:t>
            </a:r>
            <a:r>
              <a:rPr sz="1400" spc="31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magnitude</a:t>
            </a:r>
            <a:r>
              <a:rPr sz="1400" spc="3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1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3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</a:p>
        </p:txBody>
      </p:sp>
      <p:sp>
        <p:nvSpPr>
          <p:cNvPr id="49" name="object 49"/>
          <p:cNvSpPr txBox="1"/>
          <p:nvPr/>
        </p:nvSpPr>
        <p:spPr>
          <a:xfrm>
            <a:off x="3813936" y="7065341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퐿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41019" y="7189840"/>
            <a:ext cx="1251399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 </a:t>
            </a:r>
            <a:r>
              <a:rPr sz="1400" spc="-324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USDGOJ+Cambria Math"/>
                <a:cs typeface="USDGOJ+Cambria Math"/>
              </a:rPr>
              <a:t>푝</a:t>
            </a:r>
            <a:r>
              <a:rPr sz="1500" spc="47" baseline="-20571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541019" y="7442825"/>
            <a:ext cx="1111527" cy="500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191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500" baseline="-20571">
                <a:solidFill>
                  <a:srgbClr val="000000"/>
                </a:solidFill>
                <a:latin typeface="USDGOJ+Cambria Math"/>
                <a:cs typeface="USDGOJ+Cambria Math"/>
              </a:rPr>
              <a:t>퐿</a:t>
            </a:r>
            <a:r>
              <a:rPr sz="1500" spc="456" baseline="-20571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√ꢅ 푉</a:t>
            </a:r>
          </a:p>
        </p:txBody>
      </p:sp>
      <p:sp>
        <p:nvSpPr>
          <p:cNvPr id="52" name="object 52"/>
          <p:cNvSpPr txBox="1"/>
          <p:nvPr/>
        </p:nvSpPr>
        <p:spPr>
          <a:xfrm>
            <a:off x="3563746" y="7453360"/>
            <a:ext cx="699098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(3.12)</a:t>
            </a:r>
          </a:p>
        </p:txBody>
      </p:sp>
      <p:sp>
        <p:nvSpPr>
          <p:cNvPr id="53" name="object 53"/>
          <p:cNvSpPr txBox="1"/>
          <p:nvPr/>
        </p:nvSpPr>
        <p:spPr>
          <a:xfrm>
            <a:off x="1344422" y="7528637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푝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541019" y="7835884"/>
            <a:ext cx="741810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Where</a:t>
            </a:r>
          </a:p>
        </p:txBody>
      </p:sp>
      <p:sp>
        <p:nvSpPr>
          <p:cNvPr id="55" name="object 55"/>
          <p:cNvSpPr txBox="1"/>
          <p:nvPr/>
        </p:nvSpPr>
        <p:spPr>
          <a:xfrm>
            <a:off x="541019" y="8188061"/>
            <a:ext cx="2335227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450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398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|푉</a:t>
            </a:r>
            <a:r>
              <a:rPr sz="1400" spc="711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|</a:t>
            </a:r>
            <a:r>
              <a:rPr sz="1400" spc="75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|푉</a:t>
            </a:r>
            <a:r>
              <a:rPr sz="1400" spc="831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|</a:t>
            </a:r>
            <a:r>
              <a:rPr sz="1400" spc="76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389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|푉</a:t>
            </a:r>
            <a:r>
              <a:rPr sz="1400" spc="590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|</a:t>
            </a:r>
          </a:p>
        </p:txBody>
      </p:sp>
      <p:sp>
        <p:nvSpPr>
          <p:cNvPr id="56" name="object 56"/>
          <p:cNvSpPr txBox="1"/>
          <p:nvPr/>
        </p:nvSpPr>
        <p:spPr>
          <a:xfrm>
            <a:off x="4703953" y="8204692"/>
            <a:ext cx="704029" cy="851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(3.13)</a:t>
            </a:r>
          </a:p>
          <a:p>
            <a:pPr marL="4571" marR="0">
              <a:lnSpc>
                <a:spcPts val="1554"/>
              </a:lnSpc>
              <a:spcBef>
                <a:spcPts val="1446"/>
              </a:spcBef>
              <a:spcAft>
                <a:spcPct val="0"/>
              </a:spcAft>
            </a:pP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(3.14)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611123" y="8279969"/>
            <a:ext cx="27011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푝</a:t>
            </a:r>
          </a:p>
        </p:txBody>
      </p:sp>
      <p:sp>
        <p:nvSpPr>
          <p:cNvPr id="58" name="object 58"/>
          <p:cNvSpPr txBox="1"/>
          <p:nvPr/>
        </p:nvSpPr>
        <p:spPr>
          <a:xfrm>
            <a:off x="1097584" y="8279969"/>
            <a:ext cx="3518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푎푛</a:t>
            </a:r>
          </a:p>
        </p:txBody>
      </p:sp>
      <p:sp>
        <p:nvSpPr>
          <p:cNvPr id="59" name="object 59"/>
          <p:cNvSpPr txBox="1"/>
          <p:nvPr/>
        </p:nvSpPr>
        <p:spPr>
          <a:xfrm>
            <a:off x="1737614" y="8279969"/>
            <a:ext cx="34884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푏푛</a:t>
            </a:r>
          </a:p>
        </p:txBody>
      </p:sp>
      <p:sp>
        <p:nvSpPr>
          <p:cNvPr id="60" name="object 60"/>
          <p:cNvSpPr txBox="1"/>
          <p:nvPr/>
        </p:nvSpPr>
        <p:spPr>
          <a:xfrm>
            <a:off x="2359786" y="8279969"/>
            <a:ext cx="33665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푐푛</a:t>
            </a:r>
          </a:p>
        </p:txBody>
      </p:sp>
      <p:sp>
        <p:nvSpPr>
          <p:cNvPr id="61" name="object 61"/>
          <p:cNvSpPr txBox="1"/>
          <p:nvPr/>
        </p:nvSpPr>
        <p:spPr>
          <a:xfrm>
            <a:off x="541019" y="8575538"/>
            <a:ext cx="2340485" cy="4818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534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|푉</a:t>
            </a:r>
            <a:r>
              <a:rPr sz="1400" spc="806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|</a:t>
            </a:r>
            <a:r>
              <a:rPr sz="1400" spc="88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|푉</a:t>
            </a:r>
            <a:r>
              <a:rPr sz="1400" spc="698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|</a:t>
            </a:r>
            <a:r>
              <a:rPr sz="1400" spc="76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=</a:t>
            </a:r>
            <a:r>
              <a:rPr sz="1400" spc="389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|푉</a:t>
            </a:r>
            <a:r>
              <a:rPr sz="1400" spc="578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|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27887" y="8667446"/>
            <a:ext cx="25967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퐿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1123492" y="8667446"/>
            <a:ext cx="345470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푎푏</a:t>
            </a:r>
          </a:p>
        </p:txBody>
      </p:sp>
      <p:sp>
        <p:nvSpPr>
          <p:cNvPr id="64" name="object 64"/>
          <p:cNvSpPr txBox="1"/>
          <p:nvPr/>
        </p:nvSpPr>
        <p:spPr>
          <a:xfrm>
            <a:off x="1760473" y="8667446"/>
            <a:ext cx="33056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푏푐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2365882" y="8667446"/>
            <a:ext cx="33350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푐푎</a:t>
            </a:r>
          </a:p>
        </p:txBody>
      </p:sp>
      <p:sp>
        <p:nvSpPr>
          <p:cNvPr id="66" name="object 66"/>
          <p:cNvSpPr txBox="1"/>
          <p:nvPr/>
        </p:nvSpPr>
        <p:spPr>
          <a:xfrm>
            <a:off x="541019" y="8946388"/>
            <a:ext cx="7454935" cy="4711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26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26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lead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their</a:t>
            </a:r>
            <a:r>
              <a:rPr sz="1400" spc="25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corresponding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26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</a:t>
            </a:r>
            <a:r>
              <a:rPr sz="1400" spc="2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9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30</a:t>
            </a:r>
            <a:r>
              <a:rPr sz="1350" b="1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b="1" spc="280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6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illustrated</a:t>
            </a:r>
            <a:r>
              <a:rPr sz="1400" spc="26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</p:txBody>
      </p:sp>
      <p:sp>
        <p:nvSpPr>
          <p:cNvPr id="67" name="object 67"/>
          <p:cNvSpPr txBox="1"/>
          <p:nvPr/>
        </p:nvSpPr>
        <p:spPr>
          <a:xfrm>
            <a:off x="541019" y="9150086"/>
            <a:ext cx="745475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Fig.3.5</a:t>
            </a:r>
            <a:r>
              <a:rPr sz="1400" spc="44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(a)</a:t>
            </a:r>
            <a:r>
              <a:rPr sz="1400" spc="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5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also</a:t>
            </a:r>
            <a:r>
              <a:rPr sz="1400" spc="5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how</a:t>
            </a:r>
            <a:r>
              <a:rPr sz="1400" spc="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determine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1203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from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voltages,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Fig.3.5</a:t>
            </a:r>
          </a:p>
        </p:txBody>
      </p:sp>
      <p:sp>
        <p:nvSpPr>
          <p:cNvPr id="68" name="object 68"/>
          <p:cNvSpPr txBox="1"/>
          <p:nvPr/>
        </p:nvSpPr>
        <p:spPr>
          <a:xfrm>
            <a:off x="4051680" y="9235898"/>
            <a:ext cx="34546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푎푏</a:t>
            </a:r>
          </a:p>
        </p:txBody>
      </p:sp>
      <p:sp>
        <p:nvSpPr>
          <p:cNvPr id="69" name="object 69"/>
          <p:cNvSpPr txBox="1"/>
          <p:nvPr/>
        </p:nvSpPr>
        <p:spPr>
          <a:xfrm>
            <a:off x="541019" y="9358823"/>
            <a:ext cx="745504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(b)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shows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same</a:t>
            </a:r>
            <a:r>
              <a:rPr sz="1400" spc="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4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voltages.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Notice</a:t>
            </a:r>
            <a:r>
              <a:rPr sz="1400" spc="4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1119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leads</a:t>
            </a:r>
            <a:r>
              <a:rPr sz="1400" spc="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1011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350" b="1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b="1" spc="64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leads</a:t>
            </a:r>
          </a:p>
        </p:txBody>
      </p:sp>
      <p:sp>
        <p:nvSpPr>
          <p:cNvPr id="70" name="object 70"/>
          <p:cNvSpPr txBox="1"/>
          <p:nvPr/>
        </p:nvSpPr>
        <p:spPr>
          <a:xfrm>
            <a:off x="4847209" y="9444635"/>
            <a:ext cx="345469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푎푏</a:t>
            </a:r>
          </a:p>
        </p:txBody>
      </p:sp>
      <p:sp>
        <p:nvSpPr>
          <p:cNvPr id="71" name="object 71"/>
          <p:cNvSpPr txBox="1"/>
          <p:nvPr/>
        </p:nvSpPr>
        <p:spPr>
          <a:xfrm>
            <a:off x="5554726" y="9444635"/>
            <a:ext cx="3305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푏푐</a:t>
            </a:r>
          </a:p>
        </p:txBody>
      </p:sp>
      <p:sp>
        <p:nvSpPr>
          <p:cNvPr id="72" name="object 72"/>
          <p:cNvSpPr txBox="1"/>
          <p:nvPr/>
        </p:nvSpPr>
        <p:spPr>
          <a:xfrm>
            <a:off x="541019" y="9566087"/>
            <a:ext cx="623567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USDGOJ+Cambria Math"/>
                <a:cs typeface="USDGOJ+Cambria Math"/>
              </a:rPr>
              <a:t>푉</a:t>
            </a:r>
            <a:r>
              <a:rPr sz="1400" spc="881">
                <a:solidFill>
                  <a:srgbClr val="000000"/>
                </a:solidFill>
                <a:latin typeface="USDGOJ+Cambria Math"/>
                <a:cs typeface="USDGOJ+Cambria Math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by</a:t>
            </a:r>
            <a:r>
              <a:rPr sz="1400" spc="-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120</a:t>
            </a:r>
            <a:r>
              <a:rPr sz="1350" b="1" baseline="35999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1350" b="1" spc="-103" baseline="359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 that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 voltages sum</a:t>
            </a:r>
            <a:r>
              <a:rPr sz="1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up to zero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voltages.</a:t>
            </a:r>
          </a:p>
        </p:txBody>
      </p:sp>
      <p:sp>
        <p:nvSpPr>
          <p:cNvPr id="73" name="object 73"/>
          <p:cNvSpPr txBox="1"/>
          <p:nvPr/>
        </p:nvSpPr>
        <p:spPr>
          <a:xfrm>
            <a:off x="611123" y="9651899"/>
            <a:ext cx="33350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USDGOJ+Cambria Math"/>
                <a:cs typeface="USDGOJ+Cambria Math"/>
              </a:rPr>
              <a:t>푐푎</a:t>
            </a:r>
          </a:p>
        </p:txBody>
      </p:sp>
      <p:sp>
        <p:nvSpPr>
          <p:cNvPr id="74" name="object 74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8</a:t>
            </a:r>
          </a:p>
        </p:txBody>
      </p:sp>
      <p:sp>
        <p:nvSpPr>
          <p:cNvPr id="7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7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6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5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4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3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2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1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50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9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  <p:sp>
        <p:nvSpPr>
          <p:cNvPr id="47" name="object 1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2" name="object 2"/>
          <p:cNvSpPr/>
          <p:nvPr/>
        </p:nvSpPr>
        <p:spPr>
          <a:xfrm>
            <a:off x="304800" y="293116"/>
            <a:ext cx="6952488" cy="1008400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34714" y="10122699"/>
            <a:ext cx="105790" cy="5250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41019" y="527805"/>
            <a:ext cx="1461336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University of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Diyala</a:t>
            </a:r>
          </a:p>
          <a:p>
            <a:pPr marL="0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Engineering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College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Electronic Department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889728" y="527805"/>
            <a:ext cx="1993275" cy="7380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862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Electrical Circuits</a:t>
            </a:r>
          </a:p>
          <a:p>
            <a:pPr marL="36728" marR="0">
              <a:lnSpc>
                <a:spcPts val="1311"/>
              </a:lnSpc>
              <a:spcBef>
                <a:spcPts val="82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2nd Class</a:t>
            </a:r>
          </a:p>
          <a:p>
            <a:pPr marL="0" marR="0">
              <a:lnSpc>
                <a:spcPts val="1311"/>
              </a:lnSpc>
              <a:spcBef>
                <a:spcPts val="44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Lecturer : Wisam</a:t>
            </a:r>
            <a:r>
              <a:rPr sz="12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N. AL-Obaidi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116275" y="870705"/>
            <a:ext cx="1162514" cy="395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11"/>
              </a:lnSpc>
              <a:spcBef>
                <a:spcPct val="0"/>
              </a:spcBef>
              <a:spcAft>
                <a:spcPct val="0"/>
              </a:spcAft>
            </a:pPr>
            <a:r>
              <a:rPr sz="1200" i="1">
                <a:solidFill>
                  <a:srgbClr val="000000"/>
                </a:solidFill>
                <a:latin typeface="Monotype Corsiva"/>
                <a:cs typeface="Monotype Corsiva"/>
              </a:rPr>
              <a:t>Year (2015-2016)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41019" y="3537950"/>
            <a:ext cx="7369145" cy="8741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Fig.3.5</a:t>
            </a:r>
            <a:r>
              <a:rPr sz="1400" spc="-123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Phasor diagrams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showing the relationship between line voltages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&amp; phase voltages.</a:t>
            </a:r>
          </a:p>
          <a:p>
            <a:pPr marL="0" marR="0">
              <a:lnSpc>
                <a:spcPts val="1554"/>
              </a:lnSpc>
              <a:spcBef>
                <a:spcPts val="162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Applying KVL to each</a:t>
            </a:r>
            <a:r>
              <a:rPr sz="1400" spc="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 in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Fig.3.4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 we obtain the line currents 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58900" y="4121775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푉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29004" y="4207586"/>
            <a:ext cx="35189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푎푛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1019" y="4257411"/>
            <a:ext cx="602905" cy="14853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WREHOD+Cambria Math"/>
                <a:cs typeface="WREHOD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WREHOD+Cambria Math"/>
                <a:cs typeface="WREHOD+Cambria Math"/>
              </a:rPr>
              <a:t>푎</a:t>
            </a:r>
            <a:r>
              <a:rPr sz="1500" spc="151" baseline="-20571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2082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WREHOD+Cambria Math"/>
                <a:cs typeface="WREHOD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WREHOD+Cambria Math"/>
                <a:cs typeface="WREHOD+Cambria Math"/>
              </a:rPr>
              <a:t>푏</a:t>
            </a:r>
            <a:r>
              <a:rPr sz="1500" spc="153" baseline="-20571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=</a:t>
            </a:r>
          </a:p>
          <a:p>
            <a:pPr marL="21336" marR="0">
              <a:lnSpc>
                <a:spcPts val="1645"/>
              </a:lnSpc>
              <a:spcBef>
                <a:spcPts val="2082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WREHOD+Cambria Math"/>
                <a:cs typeface="WREHOD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WREHOD+Cambria Math"/>
                <a:cs typeface="WREHOD+Cambria Math"/>
              </a:rPr>
              <a:t>푐</a:t>
            </a:r>
            <a:r>
              <a:rPr sz="1500" spc="150" baseline="-20571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=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354959" y="4263507"/>
            <a:ext cx="3887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ꢃ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55852" y="4376283"/>
            <a:ext cx="473814" cy="1192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955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7">
                <a:solidFill>
                  <a:srgbClr val="000000"/>
                </a:solidFill>
                <a:latin typeface="WREHOD+Cambria Math"/>
                <a:cs typeface="WREHOD+Cambria Math"/>
              </a:rPr>
              <a:t>푍</a:t>
            </a:r>
            <a:r>
              <a:rPr sz="1500" baseline="-20571">
                <a:solidFill>
                  <a:srgbClr val="000000"/>
                </a:solidFill>
                <a:latin typeface="WREHOD+Cambria Math"/>
                <a:cs typeface="WREHOD+Cambria Math"/>
              </a:rPr>
              <a:t>푌</a:t>
            </a:r>
          </a:p>
          <a:p>
            <a:pPr marL="0" marR="0">
              <a:lnSpc>
                <a:spcPts val="1645"/>
              </a:lnSpc>
              <a:spcBef>
                <a:spcPts val="7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푉</a:t>
            </a:r>
          </a:p>
          <a:p>
            <a:pPr marL="86867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푏푛</a:t>
            </a:r>
          </a:p>
          <a:p>
            <a:pPr marL="33527" marR="0">
              <a:lnSpc>
                <a:spcPts val="1645"/>
              </a:lnSpc>
              <a:spcBef>
                <a:spcPts val="160"/>
              </a:spcBef>
              <a:spcAft>
                <a:spcPct val="0"/>
              </a:spcAft>
            </a:pPr>
            <a:r>
              <a:rPr sz="2100" spc="-37" baseline="28800">
                <a:solidFill>
                  <a:srgbClr val="000000"/>
                </a:solidFill>
                <a:latin typeface="WREHOD+Cambria Math"/>
                <a:cs typeface="WREHOD+Cambria Math"/>
              </a:rPr>
              <a:t>푍</a:t>
            </a: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푌</a:t>
            </a:r>
          </a:p>
          <a:p>
            <a:pPr marL="9144" marR="0">
              <a:lnSpc>
                <a:spcPts val="1583"/>
              </a:lnSpc>
              <a:spcBef>
                <a:spcPts val="2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푉</a:t>
            </a:r>
          </a:p>
          <a:p>
            <a:pPr marL="79247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푐푛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3354959" y="4521063"/>
            <a:ext cx="388764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ꢁ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481582" y="4597730"/>
            <a:ext cx="1128178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24">
                <a:solidFill>
                  <a:srgbClr val="000000"/>
                </a:solidFill>
                <a:latin typeface="WREHOD+Cambria Math"/>
                <a:cs typeface="WREHOD+Cambria Math"/>
              </a:rPr>
              <a:t>푉</a:t>
            </a:r>
            <a:r>
              <a:rPr sz="1500" spc="34" baseline="-21446">
                <a:solidFill>
                  <a:srgbClr val="000000"/>
                </a:solidFill>
                <a:latin typeface="WREHOD+Cambria Math"/>
                <a:cs typeface="WREHOD+Cambria Math"/>
              </a:rPr>
              <a:t>푎푛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∠−120</a:t>
            </a:r>
            <a:r>
              <a:rPr sz="1500" baseline="36857">
                <a:solidFill>
                  <a:srgbClr val="000000"/>
                </a:solidFill>
                <a:latin typeface="WREHOD+Cambria Math"/>
                <a:cs typeface="WREHOD+Cambria Math"/>
              </a:rPr>
              <a:t>ꢀ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240840" y="4749663"/>
            <a:ext cx="419720" cy="9679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811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=</a:t>
            </a:r>
          </a:p>
          <a:p>
            <a:pPr marL="0" marR="0">
              <a:lnSpc>
                <a:spcPts val="1645"/>
              </a:lnSpc>
              <a:spcBef>
                <a:spcPts val="228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=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399410" y="4733366"/>
            <a:ext cx="1344312" cy="6474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=</a:t>
            </a:r>
            <a:r>
              <a:rPr sz="1400" spc="74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 spc="-86">
                <a:solidFill>
                  <a:srgbClr val="000000"/>
                </a:solidFill>
                <a:latin typeface="WREHOD+Cambria Math"/>
                <a:cs typeface="WREHOD+Cambria Math"/>
              </a:rPr>
              <a:t>퐼</a:t>
            </a:r>
            <a:r>
              <a:rPr sz="1500" spc="94" baseline="-21333">
                <a:solidFill>
                  <a:srgbClr val="000000"/>
                </a:solidFill>
                <a:latin typeface="WREHOD+Cambria Math"/>
                <a:cs typeface="WREHOD+Cambria Math"/>
              </a:rPr>
              <a:t>푎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∠−120</a:t>
            </a:r>
            <a:r>
              <a:rPr sz="1500" spc="56" baseline="36856">
                <a:solidFill>
                  <a:srgbClr val="000000"/>
                </a:solidFill>
                <a:latin typeface="WREHOD+Cambria Math"/>
                <a:cs typeface="WREHOD+Cambria Math"/>
              </a:rPr>
              <a:t>ꢀ</a:t>
            </a:r>
            <a:r>
              <a:rPr sz="2100" baseline="-90666">
                <a:solidFill>
                  <a:srgbClr val="000000"/>
                </a:solidFill>
                <a:latin typeface="WREHOD+Cambria Math"/>
                <a:cs typeface="WREHOD+Cambria Math"/>
              </a:rPr>
              <a:t>ꢂ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4484496" y="4751187"/>
            <a:ext cx="800953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(ퟑ.</a:t>
            </a:r>
            <a:r>
              <a:rPr sz="1400" spc="-83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ퟏퟓ)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821433" y="4868535"/>
            <a:ext cx="370079" cy="424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2100" spc="-37" baseline="28800">
                <a:solidFill>
                  <a:srgbClr val="000000"/>
                </a:solidFill>
                <a:latin typeface="WREHOD+Cambria Math"/>
                <a:cs typeface="WREHOD+Cambria Math"/>
              </a:rPr>
              <a:t>푍</a:t>
            </a: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푌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461769" y="5089982"/>
            <a:ext cx="1128178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24">
                <a:solidFill>
                  <a:srgbClr val="000000"/>
                </a:solidFill>
                <a:latin typeface="WREHOD+Cambria Math"/>
                <a:cs typeface="WREHOD+Cambria Math"/>
              </a:rPr>
              <a:t>푉</a:t>
            </a:r>
            <a:r>
              <a:rPr sz="1500" spc="34" baseline="-21446">
                <a:solidFill>
                  <a:srgbClr val="000000"/>
                </a:solidFill>
                <a:latin typeface="WREHOD+Cambria Math"/>
                <a:cs typeface="WREHOD+Cambria Math"/>
              </a:rPr>
              <a:t>푎푛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∠−240</a:t>
            </a:r>
            <a:r>
              <a:rPr sz="1500" baseline="36857">
                <a:solidFill>
                  <a:srgbClr val="000000"/>
                </a:solidFill>
                <a:latin typeface="WREHOD+Cambria Math"/>
                <a:cs typeface="WREHOD+Cambria Math"/>
              </a:rPr>
              <a:t>ꢀ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354959" y="5162667"/>
            <a:ext cx="388764" cy="6738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ꢁ</a:t>
            </a:r>
          </a:p>
          <a:p>
            <a:pPr marL="0" marR="0">
              <a:lnSpc>
                <a:spcPts val="1560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}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378075" y="5225618"/>
            <a:ext cx="1216190" cy="517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 spc="-86">
                <a:solidFill>
                  <a:srgbClr val="000000"/>
                </a:solidFill>
                <a:latin typeface="WREHOD+Cambria Math"/>
                <a:cs typeface="WREHOD+Cambria Math"/>
              </a:rPr>
              <a:t>퐼</a:t>
            </a:r>
            <a:r>
              <a:rPr sz="1500" spc="82" baseline="-21333">
                <a:solidFill>
                  <a:srgbClr val="000000"/>
                </a:solidFill>
                <a:latin typeface="WREHOD+Cambria Math"/>
                <a:cs typeface="WREHOD+Cambria Math"/>
              </a:rPr>
              <a:t>푎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∠−240</a:t>
            </a:r>
            <a:r>
              <a:rPr sz="1500" baseline="36857">
                <a:solidFill>
                  <a:srgbClr val="000000"/>
                </a:solidFill>
                <a:latin typeface="WREHOD+Cambria Math"/>
                <a:cs typeface="WREHOD+Cambria Math"/>
              </a:rPr>
              <a:t>ꢀ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983284" y="5360787"/>
            <a:ext cx="37230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푍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800098" y="5360787"/>
            <a:ext cx="446279" cy="500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37">
                <a:solidFill>
                  <a:srgbClr val="000000"/>
                </a:solidFill>
                <a:latin typeface="WREHOD+Cambria Math"/>
                <a:cs typeface="WREHOD+Cambria Math"/>
              </a:rPr>
              <a:t>푍</a:t>
            </a:r>
            <a:r>
              <a:rPr sz="1500" baseline="-20571">
                <a:solidFill>
                  <a:srgbClr val="000000"/>
                </a:solidFill>
                <a:latin typeface="WREHOD+Cambria Math"/>
                <a:cs typeface="WREHOD+Cambria Math"/>
              </a:rPr>
              <a:t>푌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1083868" y="5446598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푌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541019" y="5565003"/>
            <a:ext cx="1444677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퐼</a:t>
            </a:r>
            <a:r>
              <a:rPr sz="1400" spc="625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+ 퐼</a:t>
            </a:r>
            <a:r>
              <a:rPr sz="1400" spc="613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+ 퐼</a:t>
            </a:r>
            <a:r>
              <a:rPr sz="1400" spc="588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0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4382389" y="5565003"/>
            <a:ext cx="950304" cy="12105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44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(ퟑ.</a:t>
            </a:r>
            <a:r>
              <a:rPr sz="1400" spc="-83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ퟏퟔ)</a:t>
            </a:r>
          </a:p>
          <a:p>
            <a:pPr marL="38100" marR="0">
              <a:lnSpc>
                <a:spcPts val="1645"/>
              </a:lnSpc>
              <a:spcBef>
                <a:spcPts val="129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(ퟑ.</a:t>
            </a:r>
            <a:r>
              <a:rPr sz="1400" spc="-83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ퟏퟕ풂)</a:t>
            </a:r>
          </a:p>
          <a:p>
            <a:pPr marL="0" marR="0">
              <a:lnSpc>
                <a:spcPts val="1645"/>
              </a:lnSpc>
              <a:spcBef>
                <a:spcPts val="1296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(ퟑ.</a:t>
            </a:r>
            <a:r>
              <a:rPr sz="1400" spc="-83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ퟏퟕ풃)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97408" y="5650814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푎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955852" y="5650814"/>
            <a:ext cx="2662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푏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1312417" y="5650814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푐</a:t>
            </a:r>
          </a:p>
        </p:txBody>
      </p:sp>
      <p:sp>
        <p:nvSpPr>
          <p:cNvPr id="31" name="object 31"/>
          <p:cNvSpPr txBox="1"/>
          <p:nvPr/>
        </p:nvSpPr>
        <p:spPr>
          <a:xfrm>
            <a:off x="541019" y="5926445"/>
            <a:ext cx="2159555" cy="4818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퐼</a:t>
            </a:r>
            <a:r>
              <a:rPr sz="1400" spc="723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−(퐼</a:t>
            </a:r>
            <a:r>
              <a:rPr sz="1400" spc="603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+ 퐼</a:t>
            </a:r>
            <a:r>
              <a:rPr sz="1400" spc="613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+ 퐼</a:t>
            </a:r>
            <a:r>
              <a:rPr sz="1400" spc="204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)</a:t>
            </a:r>
            <a:r>
              <a:rPr sz="1400" spc="70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=</a:t>
            </a:r>
            <a:r>
              <a:rPr sz="1400" spc="88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0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597408" y="6018352"/>
            <a:ext cx="27264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푛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1225600" y="6018352"/>
            <a:ext cx="269495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푎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1582166" y="6018352"/>
            <a:ext cx="266222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푏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1938782" y="6018352"/>
            <a:ext cx="254363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푐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41019" y="6299825"/>
            <a:ext cx="37822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푉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867460" y="6299825"/>
            <a:ext cx="1121284" cy="462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=</a:t>
            </a:r>
            <a:r>
              <a:rPr sz="1400" spc="385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푍</a:t>
            </a:r>
            <a:r>
              <a:rPr sz="1400" spc="374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퐼</a:t>
            </a:r>
            <a:r>
              <a:rPr sz="1400" spc="721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=</a:t>
            </a:r>
            <a:r>
              <a:rPr sz="1400" spc="86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0</a:t>
            </a:r>
          </a:p>
          <a:p>
            <a:pPr marL="321563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푛</a:t>
            </a:r>
            <a:r>
              <a:rPr sz="1000" spc="294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푛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627887" y="6385636"/>
            <a:ext cx="368406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푛푁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541019" y="6670023"/>
            <a:ext cx="7453546" cy="1521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3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is,</a:t>
            </a:r>
            <a:r>
              <a:rPr sz="1400" spc="12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voltage</a:t>
            </a:r>
            <a:r>
              <a:rPr sz="1400" spc="1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4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</a:t>
            </a:r>
            <a:r>
              <a:rPr sz="1400" spc="14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wire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zero.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</a:t>
            </a:r>
            <a:r>
              <a:rPr sz="1400" spc="14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</a:t>
            </a:r>
            <a:r>
              <a:rPr sz="1400" spc="14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thus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removed</a:t>
            </a:r>
          </a:p>
          <a:p>
            <a:pPr marL="0" marR="0">
              <a:lnSpc>
                <a:spcPts val="1554"/>
              </a:lnSpc>
              <a:spcBef>
                <a:spcPts val="15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without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affecting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system.</a:t>
            </a:r>
            <a:r>
              <a:rPr sz="1400" spc="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4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fact,</a:t>
            </a:r>
            <a:r>
              <a:rPr sz="1400" spc="1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3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long</a:t>
            </a:r>
            <a:r>
              <a:rPr sz="1400" spc="1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distance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  <a:r>
              <a:rPr sz="1400" spc="1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transmission,</a:t>
            </a:r>
            <a:r>
              <a:rPr sz="1400" spc="13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conductors</a:t>
            </a:r>
            <a:r>
              <a:rPr sz="1400" spc="1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multiples</a:t>
            </a:r>
            <a:r>
              <a:rPr sz="1400" spc="22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three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23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used</a:t>
            </a:r>
            <a:r>
              <a:rPr sz="1400" spc="2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23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2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earth</a:t>
            </a:r>
            <a:r>
              <a:rPr sz="1400" spc="2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itself</a:t>
            </a:r>
            <a:r>
              <a:rPr sz="1400" spc="2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acting</a:t>
            </a:r>
            <a:r>
              <a:rPr sz="1400" spc="2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23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neutral</a:t>
            </a:r>
            <a:r>
              <a:rPr sz="1400" spc="22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conductor.</a:t>
            </a:r>
            <a:r>
              <a:rPr sz="1400" spc="2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Power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systems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designed in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this way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are well grounded</a:t>
            </a:r>
            <a:r>
              <a:rPr sz="1400" spc="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all critical points to</a:t>
            </a:r>
            <a:r>
              <a:rPr sz="1400" spc="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ensure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safety.</a:t>
            </a:r>
          </a:p>
          <a:p>
            <a:pPr marL="0" marR="0">
              <a:lnSpc>
                <a:spcPts val="1554"/>
              </a:lnSpc>
              <a:spcBef>
                <a:spcPts val="39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While</a:t>
            </a:r>
            <a:r>
              <a:rPr sz="1400" spc="1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1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line</a:t>
            </a:r>
            <a:r>
              <a:rPr sz="1400" i="1" spc="223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line,</a:t>
            </a:r>
            <a:r>
              <a:rPr sz="1400" spc="14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phase</a:t>
            </a:r>
            <a:r>
              <a:rPr sz="1400" i="1" spc="215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7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6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current</a:t>
            </a:r>
            <a:r>
              <a:rPr sz="1400" spc="15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</a:p>
          <a:p>
            <a:pPr marL="0" marR="0">
              <a:lnSpc>
                <a:spcPts val="1554"/>
              </a:lnSpc>
              <a:spcBef>
                <a:spcPts val="1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-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 the</a:t>
            </a:r>
            <a:r>
              <a:rPr sz="1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source or load.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In</a:t>
            </a:r>
            <a:r>
              <a:rPr sz="1400" i="1" spc="47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Y-Y system,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line current is the same as the</a:t>
            </a:r>
            <a:r>
              <a:rPr sz="1400" i="1" spc="10">
                <a:solidFill>
                  <a:srgbClr val="000000"/>
                </a:solidFill>
                <a:latin typeface="Monotype Corsiva"/>
                <a:cs typeface="Monotype Corsiva"/>
              </a:rPr>
              <a:t> </a:t>
            </a:r>
            <a:r>
              <a:rPr sz="1400" i="1">
                <a:solidFill>
                  <a:srgbClr val="000000"/>
                </a:solidFill>
                <a:latin typeface="Monotype Corsiva"/>
                <a:cs typeface="Monotype Corsiva"/>
              </a:rPr>
              <a:t>phase current.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541019" y="8126968"/>
            <a:ext cx="4311531" cy="1078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alternative</a:t>
            </a:r>
            <a:r>
              <a:rPr sz="14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way</a:t>
            </a:r>
            <a:r>
              <a:rPr sz="1400" spc="34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analyzing</a:t>
            </a:r>
            <a:r>
              <a:rPr sz="1400" spc="35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3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balanced</a:t>
            </a:r>
            <a:r>
              <a:rPr sz="1400" spc="35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18">
                <a:solidFill>
                  <a:srgbClr val="000000"/>
                </a:solidFill>
                <a:latin typeface="Times New Roman"/>
                <a:cs typeface="Times New Roman"/>
              </a:rPr>
              <a:t>Y-Y</a:t>
            </a:r>
          </a:p>
          <a:p>
            <a:pPr marL="0" marR="0">
              <a:lnSpc>
                <a:spcPts val="1554"/>
              </a:lnSpc>
              <a:spcBef>
                <a:spcPts val="18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system</a:t>
            </a:r>
            <a:r>
              <a:rPr sz="1400" spc="9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do</a:t>
            </a:r>
            <a:r>
              <a:rPr sz="1400" spc="10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so</a:t>
            </a:r>
            <a:r>
              <a:rPr sz="1400" spc="11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1400" spc="1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“per</a:t>
            </a:r>
            <a:r>
              <a:rPr sz="1400" spc="1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phase”</a:t>
            </a:r>
            <a:r>
              <a:rPr sz="1400" spc="1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basis.</a:t>
            </a:r>
            <a:r>
              <a:rPr sz="1400" spc="11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2">
                <a:solidFill>
                  <a:srgbClr val="000000"/>
                </a:solidFill>
                <a:latin typeface="Times New Roman"/>
                <a:cs typeface="Times New Roman"/>
              </a:rPr>
              <a:t>We</a:t>
            </a:r>
            <a:r>
              <a:rPr sz="1400" spc="13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look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at</a:t>
            </a:r>
            <a:r>
              <a:rPr sz="1400" spc="20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one</a:t>
            </a:r>
            <a:r>
              <a:rPr sz="1400" spc="20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phase,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say</a:t>
            </a:r>
            <a:r>
              <a:rPr sz="1400" spc="18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223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i="1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99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20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analyze</a:t>
            </a:r>
            <a:r>
              <a:rPr sz="1400" spc="206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98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</a:t>
            </a:r>
          </a:p>
          <a:p>
            <a:pPr marL="0" marR="0">
              <a:lnSpc>
                <a:spcPts val="1554"/>
              </a:lnSpc>
              <a:spcBef>
                <a:spcPts val="3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phase</a:t>
            </a:r>
            <a:r>
              <a:rPr sz="1400" spc="3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  <a:r>
              <a:rPr sz="1400" spc="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67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Fig.3.6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3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single-phase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541019" y="8945737"/>
            <a:ext cx="2907473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analysis yields the line current</a:t>
            </a:r>
            <a:r>
              <a:rPr sz="1400" spc="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1350" b="1" baseline="-6856">
                <a:solidFill>
                  <a:srgbClr val="000000"/>
                </a:solidFill>
                <a:latin typeface="Times New Roman"/>
                <a:cs typeface="Times New Roman"/>
              </a:rPr>
              <a:t>a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958900" y="9130741"/>
            <a:ext cx="272954" cy="3387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67"/>
              </a:lnSpc>
              <a:spcBef>
                <a:spcPct val="0"/>
              </a:spcBef>
              <a:spcAft>
                <a:spcPct val="0"/>
              </a:spcAft>
            </a:pPr>
            <a:r>
              <a:rPr sz="1000">
                <a:solidFill>
                  <a:srgbClr val="000000"/>
                </a:solidFill>
                <a:latin typeface="WREHOD+Cambria Math"/>
                <a:cs typeface="WREHOD+Cambria Math"/>
              </a:rPr>
              <a:t>ꢄ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541019" y="9179819"/>
            <a:ext cx="821113" cy="5147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 spc="-86">
                <a:solidFill>
                  <a:srgbClr val="000000"/>
                </a:solidFill>
                <a:latin typeface="WREHOD+Cambria Math"/>
                <a:cs typeface="WREHOD+Cambria Math"/>
              </a:rPr>
              <a:t>퐼</a:t>
            </a:r>
            <a:r>
              <a:rPr sz="1500" baseline="-20571">
                <a:solidFill>
                  <a:srgbClr val="000000"/>
                </a:solidFill>
                <a:latin typeface="WREHOD+Cambria Math"/>
                <a:cs typeface="WREHOD+Cambria Math"/>
              </a:rPr>
              <a:t>푎</a:t>
            </a:r>
            <a:r>
              <a:rPr sz="1500" spc="151" baseline="-20571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=</a:t>
            </a:r>
            <a:r>
              <a:rPr sz="1400" spc="877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800">
                <a:solidFill>
                  <a:srgbClr val="000000"/>
                </a:solidFill>
                <a:latin typeface="WREHOD+Cambria Math"/>
                <a:cs typeface="WREHOD+Cambria Math"/>
              </a:rPr>
              <a:t>ꢅꢆ</a:t>
            </a:r>
          </a:p>
          <a:p>
            <a:pPr marL="448360" marR="0">
              <a:lnSpc>
                <a:spcPts val="707"/>
              </a:lnSpc>
              <a:spcBef>
                <a:spcPts val="50"/>
              </a:spcBef>
              <a:spcAft>
                <a:spcPct val="0"/>
              </a:spcAft>
            </a:pPr>
            <a:r>
              <a:rPr sz="1000" spc="-67">
                <a:solidFill>
                  <a:srgbClr val="000000"/>
                </a:solidFill>
                <a:latin typeface="WREHOD+Cambria Math"/>
                <a:cs typeface="WREHOD+Cambria Math"/>
              </a:rPr>
              <a:t>ꢇ</a:t>
            </a:r>
            <a:r>
              <a:rPr sz="1200" baseline="-20399">
                <a:solidFill>
                  <a:srgbClr val="000000"/>
                </a:solidFill>
                <a:latin typeface="WREHOD+Cambria Math"/>
                <a:cs typeface="WREHOD+Cambria Math"/>
              </a:rPr>
              <a:t>ꢈ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2019554" y="9186662"/>
            <a:ext cx="799809" cy="475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45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(ퟑ.</a:t>
            </a:r>
            <a:r>
              <a:rPr sz="1400" spc="-98">
                <a:solidFill>
                  <a:srgbClr val="000000"/>
                </a:solidFill>
                <a:latin typeface="WREHOD+Cambria Math"/>
                <a:cs typeface="WREHOD+Cambria Math"/>
              </a:rPr>
              <a:t> </a:t>
            </a:r>
            <a:r>
              <a:rPr sz="1400">
                <a:solidFill>
                  <a:srgbClr val="000000"/>
                </a:solidFill>
                <a:latin typeface="WREHOD+Cambria Math"/>
                <a:cs typeface="WREHOD+Cambria Math"/>
              </a:rPr>
              <a:t>ퟏퟖ)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053204" y="9476038"/>
            <a:ext cx="3329317" cy="46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4"/>
              </a:lnSpc>
              <a:spcBef>
                <a:spcPct val="0"/>
              </a:spcBef>
              <a:spcAft>
                <a:spcPct val="0"/>
              </a:spcAft>
            </a:pPr>
            <a:r>
              <a:rPr sz="1400">
                <a:solidFill>
                  <a:srgbClr val="0070C0"/>
                </a:solidFill>
                <a:latin typeface="Times New Roman"/>
                <a:cs typeface="Times New Roman"/>
              </a:rPr>
              <a:t>Fig.3.6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A single-phase</a:t>
            </a:r>
            <a:r>
              <a:rPr sz="1400" spc="-1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equivalent</a:t>
            </a:r>
            <a:r>
              <a:rPr sz="1400" spc="12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>
                <a:solidFill>
                  <a:srgbClr val="000000"/>
                </a:solidFill>
                <a:latin typeface="Times New Roman"/>
                <a:cs typeface="Times New Roman"/>
              </a:rPr>
              <a:t>circuit</a:t>
            </a:r>
          </a:p>
        </p:txBody>
      </p:sp>
      <p:sp>
        <p:nvSpPr>
          <p:cNvPr id="46" name="object 46"/>
          <p:cNvSpPr txBox="1"/>
          <p:nvPr/>
        </p:nvSpPr>
        <p:spPr>
          <a:xfrm>
            <a:off x="3746880" y="10062264"/>
            <a:ext cx="280612" cy="3807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7"/>
              </a:lnSpc>
              <a:spcBef>
                <a:spcPct val="0"/>
              </a:spcBef>
              <a:spcAft>
                <a:spcPct val="0"/>
              </a:spcAft>
            </a:pPr>
            <a:r>
              <a:rPr sz="1100">
                <a:solidFill>
                  <a:srgbClr val="000000"/>
                </a:solidFill>
                <a:latin typeface="Calibri"/>
                <a:cs typeface="Calibri"/>
              </a:rPr>
              <a:t>9</a:t>
            </a:r>
          </a:p>
        </p:txBody>
      </p:sp>
      <p:sp>
        <p:nvSpPr>
          <p:cNvPr id="48" name="New shape"/>
          <p:cNvSpPr>
            <a:spLocks noGrp="1" noSelect="1" noMove="1" noResize="1" noTextEdit="1"/>
          </p:cNvSpPr>
          <p:nvPr/>
        </p:nvSpPr>
        <p:spPr>
          <a:xfrm rot="19200000">
            <a:off x="1222441" y="4806418"/>
            <a:ext cx="5111618" cy="1067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sz="6400" b="1">
                <a:solidFill>
                  <a:srgbClr val="808080"/>
                </a:solidFill>
                <a:latin typeface="Arial"/>
              </a:rPr>
              <a:t>Trail Version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1.7601 Service Pack 1"/>
  <p:tag name="AS_RELEASE_DATE" val="2019.01.14"/>
  <p:tag name="AS_TITLE" val="Aspose.Slides for .NET 4.0 Client Profile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10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4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5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6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8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9.xml><?xml version="1.0" encoding="utf-8"?>
<a:theme xmlns:r="http://schemas.openxmlformats.org/officeDocument/2006/relationships"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509</Paragraphs>
  <Slides>10</Slides>
  <Notes>0</Notes>
  <TotalTime>0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1">
      <vt:lpstr>Theme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Presentation PowerPoint</dc:title>
  <dc:creator>Administrator</dc:creator>
  <cp:lastModifiedBy>Administrator</cp:lastModifiedBy>
  <cp:revision>1</cp:revision>
  <dcterms:modified xsi:type="dcterms:W3CDTF">2019-10-29T09:49:55Z</dcterms:modified>
</cp:coreProperties>
</file>